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6" r:id="rId3"/>
    <p:sldId id="273" r:id="rId4"/>
    <p:sldId id="274" r:id="rId5"/>
    <p:sldId id="267" r:id="rId6"/>
    <p:sldId id="268" r:id="rId7"/>
    <p:sldId id="269" r:id="rId8"/>
    <p:sldId id="270" r:id="rId9"/>
    <p:sldId id="272" r:id="rId1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68" d="100"/>
          <a:sy n="68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514055-5918-4BF2-8C22-04822736963C}" type="datetimeFigureOut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1DC8E4-9793-4A1F-84EE-EAC6DE6875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DC8E4-9793-4A1F-84EE-EAC6DE6875D1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A47CE1-8BDE-4A7A-9C61-8BCFBBD8B1A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DC8E4-9793-4A1F-84EE-EAC6DE6875D1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DC8E4-9793-4A1F-84EE-EAC6DE6875D1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2BB930-3467-4E3E-ACB3-F12B133076A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6CCAE5-4A76-4CA6-BAF3-83C84043FD9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B46B90-6109-4366-BCBC-E3384648A6C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73BC32-2F7E-4FB0-9BCF-65F7A6D58B2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DC8E4-9793-4A1F-84EE-EAC6DE6875D1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FBA6-BB96-4AC9-8CBA-4E266C48189B}" type="datetimeFigureOut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4AAB-70FA-47E1-AF32-C97265E597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315D-ABEC-49E5-8BBD-2BC7AFA207FD}" type="datetimeFigureOut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D3EE-D5D0-4F68-98C9-14F67B40E7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5BBB-6628-4503-9666-5F099A222468}" type="datetimeFigureOut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8206-A073-4AEE-8F05-506E6ABABE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3081-2103-496C-88B1-948FE3988652}" type="datetimeFigureOut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0DD7B-3990-4AA5-8FE2-CFDA00485D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4C0B-1126-4C4E-9DF7-A3E013ECE345}" type="datetimeFigureOut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9FC0-2DBF-44C2-B6BC-9045348B53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E3D4-659C-4BEC-9CEE-42419AB05E29}" type="datetimeFigureOut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D694-C1B7-4AD8-B00B-81D1C97BD6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52B7-70F1-44C5-ADB5-8C6CD4A05AC1}" type="datetimeFigureOut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993D-A6FF-4E67-A7C7-B154884A1A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7C29C-97C8-4B8B-98A1-66D75CA863DC}" type="datetimeFigureOut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F674-9DE1-44A2-AF32-8EF1766E4D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0679-50E2-4B52-99C3-36B430F2B287}" type="datetimeFigureOut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D9945-7C8D-4071-87B6-EFEB4C82CE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1182-09D0-4544-BD8A-5CF1184D00F1}" type="datetimeFigureOut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8AE72-9E35-4DFA-8EF0-A6D103317F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829C-7EE3-4497-BE4C-F4BEFF3B2772}" type="datetimeFigureOut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A05B-6818-4677-BDB4-BDB947D897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79123F-12BD-401D-9A6D-3C23202FC56F}" type="datetimeFigureOut">
              <a:rPr lang="it-IT"/>
              <a:pPr>
                <a:defRPr/>
              </a:pPr>
              <a:t>09/10/2014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E62393-E2E9-4628-AFCA-ED54FC193B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egreteria@provi.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BB7F5-EB4B-4C43-BE36-E133910498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0088" y="620713"/>
            <a:ext cx="76803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1600" b="1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it-IT" sz="2800" smtClean="0"/>
              <a:t>Polo Tecnico Professionale</a:t>
            </a:r>
          </a:p>
          <a:p>
            <a:pPr algn="ctr">
              <a:defRPr/>
            </a:pPr>
            <a:r>
              <a:rPr lang="it-IT" sz="2800" smtClean="0"/>
              <a:t/>
            </a:r>
            <a:br>
              <a:rPr lang="it-IT" sz="2800" smtClean="0"/>
            </a:br>
            <a:endParaRPr lang="it-IT" sz="2800" smtClean="0"/>
          </a:p>
          <a:p>
            <a:pPr algn="ctr">
              <a:defRPr/>
            </a:pPr>
            <a:endParaRPr lang="it-IT" sz="2800"/>
          </a:p>
          <a:p>
            <a:pPr algn="ctr">
              <a:defRPr/>
            </a:pPr>
            <a:r>
              <a:rPr lang="it-IT" sz="2800" smtClean="0"/>
              <a:t/>
            </a:r>
            <a:br>
              <a:rPr lang="it-IT" sz="2800" smtClean="0"/>
            </a:br>
            <a:r>
              <a:rPr lang="it-IT" sz="2800" smtClean="0"/>
              <a:t>Professioni Vita</a:t>
            </a:r>
          </a:p>
        </p:txBody>
      </p:sp>
      <p:pic>
        <p:nvPicPr>
          <p:cNvPr id="2052" name="Immagin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0225" y="1512888"/>
            <a:ext cx="2808288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1482725" y="3573463"/>
            <a:ext cx="598487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err="1" smtClean="0">
                <a:latin typeface="+mj-lt"/>
                <a:ea typeface="+mn-ea"/>
              </a:rPr>
              <a:t>Proposta</a:t>
            </a:r>
            <a:r>
              <a:rPr lang="en-US" b="1" dirty="0" smtClean="0">
                <a:latin typeface="+mj-lt"/>
                <a:ea typeface="+mn-ea"/>
              </a:rPr>
              <a:t> di </a:t>
            </a:r>
            <a:r>
              <a:rPr lang="en-US" b="1" dirty="0" err="1" smtClean="0">
                <a:latin typeface="+mj-lt"/>
                <a:ea typeface="+mn-ea"/>
              </a:rPr>
              <a:t>percorsi</a:t>
            </a:r>
            <a:r>
              <a:rPr lang="en-US" b="1" dirty="0" smtClean="0">
                <a:latin typeface="+mj-lt"/>
                <a:ea typeface="+mn-ea"/>
              </a:rPr>
              <a:t> </a:t>
            </a:r>
            <a:r>
              <a:rPr lang="en-US" b="1" dirty="0" err="1" smtClean="0">
                <a:latin typeface="+mj-lt"/>
                <a:ea typeface="+mn-ea"/>
              </a:rPr>
              <a:t>formativi</a:t>
            </a:r>
            <a:r>
              <a:rPr lang="en-US" b="1" dirty="0" smtClean="0">
                <a:latin typeface="+mj-lt"/>
                <a:ea typeface="+mn-ea"/>
              </a:rPr>
              <a:t> per </a:t>
            </a:r>
            <a:r>
              <a:rPr lang="en-US" b="1" dirty="0" err="1" smtClean="0">
                <a:latin typeface="+mj-lt"/>
                <a:ea typeface="+mn-ea"/>
              </a:rPr>
              <a:t>Operatori</a:t>
            </a:r>
            <a:r>
              <a:rPr lang="en-US" b="1" dirty="0" smtClean="0">
                <a:latin typeface="+mj-lt"/>
                <a:ea typeface="+mn-ea"/>
              </a:rPr>
              <a:t> Socio-</a:t>
            </a:r>
            <a:r>
              <a:rPr lang="en-US" b="1" dirty="0" err="1" smtClean="0">
                <a:latin typeface="+mj-lt"/>
                <a:ea typeface="+mn-ea"/>
              </a:rPr>
              <a:t>Sanitari</a:t>
            </a:r>
            <a:endParaRPr lang="en-US" b="1" dirty="0" smtClean="0">
              <a:latin typeface="+mj-lt"/>
              <a:ea typeface="+mn-ea"/>
            </a:endParaRP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en-US" sz="2000" dirty="0" smtClean="0">
              <a:latin typeface="+mj-lt"/>
              <a:ea typeface="Verdana" pitchFamily="34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err="1" smtClean="0">
                <a:latin typeface="+mj-lt"/>
                <a:ea typeface="Verdana" pitchFamily="34" charset="0"/>
                <a:cs typeface="Times New Roman" pitchFamily="18" charset="0"/>
              </a:rPr>
              <a:t>Conferenza</a:t>
            </a:r>
            <a:r>
              <a:rPr lang="en-US" sz="2000" dirty="0" smtClean="0">
                <a:latin typeface="+mj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j-lt"/>
                <a:ea typeface="Verdana" pitchFamily="34" charset="0"/>
                <a:cs typeface="Times New Roman" pitchFamily="18" charset="0"/>
              </a:rPr>
              <a:t>Regionale</a:t>
            </a:r>
            <a:r>
              <a:rPr lang="en-US" sz="2000" dirty="0" smtClean="0">
                <a:latin typeface="+mj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j-lt"/>
                <a:ea typeface="Verdana" pitchFamily="34" charset="0"/>
                <a:cs typeface="Times New Roman" pitchFamily="18" charset="0"/>
              </a:rPr>
              <a:t>sul</a:t>
            </a:r>
            <a:r>
              <a:rPr lang="en-US" sz="2000" dirty="0" smtClean="0">
                <a:latin typeface="+mj-lt"/>
                <a:ea typeface="Verdana" pitchFamily="34" charset="0"/>
                <a:cs typeface="Times New Roman" pitchFamily="18" charset="0"/>
              </a:rPr>
              <a:t> Sistema </a:t>
            </a:r>
            <a:r>
              <a:rPr lang="en-US" sz="2000" dirty="0" err="1" smtClean="0">
                <a:latin typeface="+mj-lt"/>
                <a:ea typeface="Verdana" pitchFamily="34" charset="0"/>
                <a:cs typeface="Times New Roman" pitchFamily="18" charset="0"/>
              </a:rPr>
              <a:t>Educativo</a:t>
            </a:r>
            <a:r>
              <a:rPr lang="en-US" sz="2000" dirty="0" smtClean="0">
                <a:latin typeface="+mj-lt"/>
                <a:ea typeface="Verdana" pitchFamily="34" charset="0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latin typeface="+mj-lt"/>
                <a:ea typeface="Verdana" pitchFamily="34" charset="0"/>
                <a:cs typeface="Times New Roman" pitchFamily="18" charset="0"/>
              </a:rPr>
              <a:t>Genova – </a:t>
            </a:r>
            <a:r>
              <a:rPr lang="en-US" sz="2000" dirty="0" err="1" smtClean="0">
                <a:latin typeface="+mj-lt"/>
                <a:ea typeface="Verdana" pitchFamily="34" charset="0"/>
                <a:cs typeface="Times New Roman" pitchFamily="18" charset="0"/>
              </a:rPr>
              <a:t>Magazzini</a:t>
            </a:r>
            <a:r>
              <a:rPr lang="en-US" sz="2000" dirty="0" smtClean="0">
                <a:latin typeface="+mj-lt"/>
                <a:ea typeface="Verdana" pitchFamily="34" charset="0"/>
                <a:cs typeface="Times New Roman" pitchFamily="18" charset="0"/>
              </a:rPr>
              <a:t> del </a:t>
            </a:r>
            <a:r>
              <a:rPr lang="en-US" sz="2000" dirty="0" err="1" smtClean="0">
                <a:latin typeface="+mj-lt"/>
                <a:ea typeface="Verdana" pitchFamily="34" charset="0"/>
                <a:cs typeface="Times New Roman" pitchFamily="18" charset="0"/>
              </a:rPr>
              <a:t>Cotone</a:t>
            </a:r>
            <a:endParaRPr lang="en-US" sz="2000" dirty="0" smtClean="0">
              <a:latin typeface="+mj-lt"/>
              <a:ea typeface="Verdana" pitchFamily="34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latin typeface="+mj-lt"/>
                <a:ea typeface="Verdana" pitchFamily="34" charset="0"/>
                <a:cs typeface="Times New Roman" pitchFamily="18" charset="0"/>
              </a:rPr>
              <a:t>8-9 </a:t>
            </a:r>
            <a:r>
              <a:rPr lang="en-US" sz="2000" dirty="0" err="1" smtClean="0">
                <a:latin typeface="+mj-lt"/>
                <a:ea typeface="Verdana" pitchFamily="34" charset="0"/>
                <a:cs typeface="Times New Roman" pitchFamily="18" charset="0"/>
              </a:rPr>
              <a:t>Ottobre</a:t>
            </a:r>
            <a:r>
              <a:rPr lang="en-US" sz="2000" dirty="0" smtClean="0">
                <a:latin typeface="+mj-lt"/>
                <a:ea typeface="Verdana" pitchFamily="34" charset="0"/>
                <a:cs typeface="Times New Roman" pitchFamily="18" charset="0"/>
              </a:rPr>
              <a:t>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63F12-2401-4D0C-AD2B-93F9D32C950F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7283450" y="261938"/>
            <a:ext cx="1652588" cy="439737"/>
          </a:xfrm>
        </p:spPr>
        <p:txBody>
          <a:bodyPr/>
          <a:lstStyle/>
          <a:p>
            <a:pPr algn="l"/>
            <a:r>
              <a:rPr lang="en-US" sz="1600" smtClean="0"/>
              <a:t>Premesse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120650" y="3384550"/>
            <a:ext cx="8807450" cy="3213100"/>
          </a:xfrm>
        </p:spPr>
        <p:txBody>
          <a:bodyPr/>
          <a:lstStyle/>
          <a:p>
            <a:pPr marL="0" indent="12700" algn="just">
              <a:buFont typeface="Arial" charset="0"/>
              <a:buNone/>
              <a:defRPr/>
            </a:pPr>
            <a:r>
              <a:rPr lang="it-IT" sz="2400" dirty="0" smtClean="0"/>
              <a:t>E’ stato chiesto ai Poli di </a:t>
            </a:r>
            <a:r>
              <a:rPr lang="it-IT" sz="2400" b="1" dirty="0" smtClean="0"/>
              <a:t>presentare in questa occasione proposte progettuali di attività formative </a:t>
            </a:r>
            <a:r>
              <a:rPr lang="it-IT" sz="2400" dirty="0" smtClean="0"/>
              <a:t>che creino sinergie tra Scuola e mondo del lavoro per favorire l’inserimento </a:t>
            </a:r>
            <a:r>
              <a:rPr lang="it-IT" sz="2400" dirty="0"/>
              <a:t>professionale </a:t>
            </a:r>
            <a:r>
              <a:rPr lang="it-IT" sz="2400" dirty="0" smtClean="0"/>
              <a:t>di giovani studenti.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it-IT" sz="2400" dirty="0" smtClean="0"/>
              <a:t>Il polo Pro.Vi. </a:t>
            </a:r>
            <a:r>
              <a:rPr lang="it-IT" sz="2400" dirty="0"/>
              <a:t>h</a:t>
            </a:r>
            <a:r>
              <a:rPr lang="it-IT" sz="2400" dirty="0" smtClean="0"/>
              <a:t>a individuato nell’</a:t>
            </a:r>
            <a:r>
              <a:rPr lang="it-IT" sz="2400" b="1" dirty="0" smtClean="0"/>
              <a:t>attività di formazione per Operatori Socio-Sanitari </a:t>
            </a:r>
            <a:r>
              <a:rPr lang="it-IT" sz="2400" dirty="0" smtClean="0"/>
              <a:t>un’area dove è possibile ed è necessario intervenire.</a:t>
            </a:r>
            <a:endParaRPr lang="it-IT" sz="2400" dirty="0"/>
          </a:p>
        </p:txBody>
      </p:sp>
      <p:sp>
        <p:nvSpPr>
          <p:cNvPr id="3077" name="Segnaposto contenuto 12"/>
          <p:cNvSpPr txBox="1">
            <a:spLocks/>
          </p:cNvSpPr>
          <p:nvPr/>
        </p:nvSpPr>
        <p:spPr bwMode="auto">
          <a:xfrm>
            <a:off x="142875" y="1944688"/>
            <a:ext cx="5976938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it-IT" sz="2400"/>
              <a:t>Pro.Vi. è un polo tecnico professionale indirizzato a sviluppare percorsi formativi nell’ambito delle Scienze della Vita.</a:t>
            </a:r>
          </a:p>
        </p:txBody>
      </p:sp>
      <p:sp>
        <p:nvSpPr>
          <p:cNvPr id="2" name="Rettangolo 1"/>
          <p:cNvSpPr/>
          <p:nvPr/>
        </p:nvSpPr>
        <p:spPr>
          <a:xfrm>
            <a:off x="3131840" y="710656"/>
            <a:ext cx="264938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PREMESSE</a:t>
            </a:r>
          </a:p>
        </p:txBody>
      </p:sp>
      <p:pic>
        <p:nvPicPr>
          <p:cNvPr id="3079" name="Immagin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882775"/>
            <a:ext cx="262731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Qual è il problema?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Aria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Ridefinire un ruolo</a:t>
            </a:r>
          </a:p>
          <a:p>
            <a:pPr marL="514350" indent="-514350"/>
            <a:r>
              <a:rPr lang="it-IT" dirty="0" smtClean="0"/>
              <a:t>La formazione attuale è limitata all’esercizio di funzioni e non allargata agli aspetti di relazione-educativi </a:t>
            </a:r>
            <a:r>
              <a:rPr lang="it-IT" dirty="0" err="1" smtClean="0"/>
              <a:t>ri-autonomizzanti</a:t>
            </a:r>
            <a:r>
              <a:rPr lang="it-IT" dirty="0" smtClean="0"/>
              <a:t> o almeno di mantenimento.</a:t>
            </a:r>
          </a:p>
          <a:p>
            <a:pPr marL="514350" indent="-514350"/>
            <a:r>
              <a:rPr lang="it-IT" dirty="0" smtClean="0"/>
              <a:t>OSS </a:t>
            </a:r>
            <a:r>
              <a:rPr lang="it-IT" dirty="0" smtClean="0">
                <a:sym typeface="Wingdings" pitchFamily="2" charset="2"/>
              </a:rPr>
              <a:t> non solo protesi funzionale ma interfaccia con il complesso operativo</a:t>
            </a:r>
          </a:p>
          <a:p>
            <a:pPr marL="514350" indent="-514350">
              <a:buFont typeface="+mj-lt"/>
              <a:buAutoNum type="arabicPeriod"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Qual è il problema?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it-IT" dirty="0" smtClean="0"/>
              <a:t>Capacità di partecipare ai momenti di progettazione e di programmazione degli interventi (linguaggi comuni)</a:t>
            </a:r>
          </a:p>
          <a:p>
            <a:pPr marL="514350" indent="-514350"/>
            <a:r>
              <a:rPr lang="it-IT" dirty="0" smtClean="0"/>
              <a:t>Consapevolezza della delicatezza del ruolo assunto al fine di sostenere una vita di qualità</a:t>
            </a:r>
          </a:p>
          <a:p>
            <a:pPr marL="514350" indent="-514350"/>
            <a:r>
              <a:rPr lang="it-IT" dirty="0" smtClean="0"/>
              <a:t>Non vigilanza-contenimento, ma interazione, personalizzazione e mantenimento dell’identità del fruitore del servizio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AA8A6-C663-4281-A682-94C84DFAE85B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781800" y="220663"/>
            <a:ext cx="2284413" cy="439737"/>
          </a:xfrm>
        </p:spPr>
        <p:txBody>
          <a:bodyPr/>
          <a:lstStyle/>
          <a:p>
            <a:pPr algn="l"/>
            <a:endParaRPr lang="en-US" sz="1600" smtClean="0"/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255467" y="3933056"/>
            <a:ext cx="8695183" cy="2304256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it-IT" sz="2400" dirty="0" smtClean="0"/>
              <a:t>È un attività che è in continuo sviluppo, sia per la situazione demografica ligure (invecchiamento della popolazione), sia per l’aumento delle persone che necessitano assistenza (disabili)</a:t>
            </a:r>
            <a:endParaRPr lang="it-IT" sz="2400" strike="sngStrike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it-IT" sz="2400" dirty="0" smtClean="0"/>
              <a:t>C’è necessità di formare personale motivato, qualificato e abilitato per garantire la crescita della domanda e la sostituzione di uscite per pensionamenti.</a:t>
            </a:r>
            <a:endParaRPr lang="it-IT" sz="2400" dirty="0"/>
          </a:p>
        </p:txBody>
      </p:sp>
      <p:sp>
        <p:nvSpPr>
          <p:cNvPr id="7" name="Segnaposto contenuto 12"/>
          <p:cNvSpPr txBox="1">
            <a:spLocks/>
          </p:cNvSpPr>
          <p:nvPr/>
        </p:nvSpPr>
        <p:spPr bwMode="auto">
          <a:xfrm>
            <a:off x="436969" y="928560"/>
            <a:ext cx="8249831" cy="59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Perché formare Operatori Socio-Sanitari</a:t>
            </a: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2275" y="1528763"/>
            <a:ext cx="34448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Segnaposto contenuto 12"/>
          <p:cNvSpPr txBox="1">
            <a:spLocks/>
          </p:cNvSpPr>
          <p:nvPr/>
        </p:nvSpPr>
        <p:spPr bwMode="auto">
          <a:xfrm>
            <a:off x="250825" y="1743075"/>
            <a:ext cx="4826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it-IT" sz="2400"/>
              <a:t>Le associazioni e le cooperative che partecipano al polo Pro.Vi. rappresentano una realtà che impiega </a:t>
            </a:r>
            <a:r>
              <a:rPr lang="it-IT" sz="2400" b="1"/>
              <a:t>nell’area ligure circa 2.000 addetti.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7D5AD-D9C1-4B81-8EE0-6AE628C62DC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781800" y="220663"/>
            <a:ext cx="2284413" cy="439737"/>
          </a:xfrm>
        </p:spPr>
        <p:txBody>
          <a:bodyPr/>
          <a:lstStyle/>
          <a:p>
            <a:pPr algn="l"/>
            <a:endParaRPr lang="en-US" sz="1600" smtClean="0"/>
          </a:p>
        </p:txBody>
      </p:sp>
      <p:sp>
        <p:nvSpPr>
          <p:cNvPr id="7" name="Segnaposto contenuto 12"/>
          <p:cNvSpPr txBox="1">
            <a:spLocks/>
          </p:cNvSpPr>
          <p:nvPr/>
        </p:nvSpPr>
        <p:spPr bwMode="auto">
          <a:xfrm>
            <a:off x="436969" y="928560"/>
            <a:ext cx="8249831" cy="59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Gli obiettivi della processo formativo</a:t>
            </a:r>
          </a:p>
        </p:txBody>
      </p:sp>
      <p:sp>
        <p:nvSpPr>
          <p:cNvPr id="2" name="Rettangolo arrotondato 1"/>
          <p:cNvSpPr/>
          <p:nvPr/>
        </p:nvSpPr>
        <p:spPr>
          <a:xfrm>
            <a:off x="539750" y="1700213"/>
            <a:ext cx="7848600" cy="10080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/>
              <a:t>Costruire un </a:t>
            </a:r>
            <a:r>
              <a:rPr lang="it-IT" sz="2400" b="1" dirty="0"/>
              <a:t>percorso motivante</a:t>
            </a:r>
            <a:r>
              <a:rPr lang="it-IT" sz="2400" dirty="0"/>
              <a:t>, combinando attività di aula con tirocini attivi presso le strutture operative, e offrendo comunque buone prospettive di impiego.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554038" y="2924175"/>
            <a:ext cx="7848600" cy="1009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/>
              <a:t>Diffondere una cultura in cui </a:t>
            </a:r>
            <a:r>
              <a:rPr lang="it-IT" sz="2400" b="1" dirty="0"/>
              <a:t>essere OSS </a:t>
            </a:r>
            <a:r>
              <a:rPr lang="it-IT" sz="2400" dirty="0"/>
              <a:t>sia una scelta professionale motivata e non un’occupazione di ripiego</a:t>
            </a:r>
            <a:r>
              <a:rPr lang="it-IT" dirty="0"/>
              <a:t>.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566738" y="4076700"/>
            <a:ext cx="7848600" cy="1008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/>
              <a:t>Offrire la possibilità di percorsi professionali e </a:t>
            </a:r>
            <a:r>
              <a:rPr lang="it-IT" sz="2400" b="1" dirty="0"/>
              <a:t>opportunità di carriera orizzontali e verticali.</a:t>
            </a:r>
          </a:p>
          <a:p>
            <a:pPr algn="just">
              <a:defRPr/>
            </a:pP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566738" y="5229225"/>
            <a:ext cx="7848600" cy="1008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/>
              <a:t>Formare partendo </a:t>
            </a:r>
            <a:r>
              <a:rPr lang="it-IT" sz="2400" b="1" dirty="0"/>
              <a:t>modelli organizzativi che funzionano e offrono servizi validi</a:t>
            </a:r>
            <a:r>
              <a:rPr lang="it-IT" sz="2400" dirty="0"/>
              <a:t>.</a:t>
            </a:r>
          </a:p>
          <a:p>
            <a:pPr algn="just"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3AFA-1D83-4817-BAC5-CCF6529A03A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6781800" y="220663"/>
            <a:ext cx="2284413" cy="439737"/>
          </a:xfrm>
        </p:spPr>
        <p:txBody>
          <a:bodyPr/>
          <a:lstStyle/>
          <a:p>
            <a:pPr algn="l"/>
            <a:endParaRPr lang="en-US" sz="1600" smtClean="0"/>
          </a:p>
        </p:txBody>
      </p:sp>
      <p:sp>
        <p:nvSpPr>
          <p:cNvPr id="6148" name="Segnaposto contenuto 12"/>
          <p:cNvSpPr>
            <a:spLocks noGrp="1"/>
          </p:cNvSpPr>
          <p:nvPr>
            <p:ph idx="1"/>
          </p:nvPr>
        </p:nvSpPr>
        <p:spPr>
          <a:xfrm>
            <a:off x="179388" y="1196975"/>
            <a:ext cx="8696325" cy="5051425"/>
          </a:xfrm>
        </p:spPr>
        <p:txBody>
          <a:bodyPr/>
          <a:lstStyle/>
          <a:p>
            <a:pPr marL="457200" indent="-457200" algn="just">
              <a:buFont typeface="Calibri" pitchFamily="34" charset="0"/>
              <a:buAutoNum type="alphaLcParenR"/>
            </a:pPr>
            <a:r>
              <a:rPr lang="it-IT" sz="2400" smtClean="0"/>
              <a:t>Il punto di partenza è integrare i corsi di formazione professionale OSS offerti dagli Istituti di Istruzione Superiori con </a:t>
            </a:r>
            <a:r>
              <a:rPr lang="it-IT" sz="2400" b="1" smtClean="0"/>
              <a:t>attività di tirocinio </a:t>
            </a:r>
            <a:r>
              <a:rPr lang="it-IT" sz="2400" smtClean="0"/>
              <a:t>presso le strutture operative, dove necessario integrandoli con </a:t>
            </a:r>
            <a:r>
              <a:rPr lang="it-IT" sz="2400" b="1" smtClean="0"/>
              <a:t>moduli più specialistici </a:t>
            </a:r>
            <a:r>
              <a:rPr lang="it-IT" sz="2400" smtClean="0"/>
              <a:t>gestiti da altri enti di formazione.</a:t>
            </a:r>
          </a:p>
          <a:p>
            <a:pPr marL="457200" indent="-457200" algn="just">
              <a:buFont typeface="Calibri" pitchFamily="34" charset="0"/>
              <a:buAutoNum type="alphaLcParenR"/>
            </a:pPr>
            <a:r>
              <a:rPr lang="it-IT" sz="2400" smtClean="0"/>
              <a:t>La criticità maggiore è il </a:t>
            </a:r>
            <a:r>
              <a:rPr lang="it-IT" sz="2400" b="1" smtClean="0"/>
              <a:t>riconoscimento formale di questo processo formativo</a:t>
            </a:r>
            <a:r>
              <a:rPr lang="it-IT" sz="2400" smtClean="0"/>
              <a:t>: i corsi dovrebbero essere abilitanti o permettere l’accesso diretto ad un esame di abilitazione, valido almeno a livello regionale.</a:t>
            </a:r>
          </a:p>
          <a:p>
            <a:pPr marL="457200" indent="-457200" algn="just">
              <a:buFont typeface="Calibri" pitchFamily="34" charset="0"/>
              <a:buAutoNum type="alphaLcParenR"/>
            </a:pPr>
            <a:r>
              <a:rPr lang="it-IT" sz="2400" smtClean="0"/>
              <a:t>Le abilitazioni dovrebbero essere rapportate alle </a:t>
            </a:r>
            <a:r>
              <a:rPr lang="it-IT" sz="2400" b="1" smtClean="0"/>
              <a:t>vere esigenze operative</a:t>
            </a:r>
            <a:r>
              <a:rPr lang="it-IT" sz="2400" smtClean="0"/>
              <a:t>, permettendo, dove opportuno, aree di </a:t>
            </a:r>
            <a:r>
              <a:rPr lang="it-IT" sz="2400" b="1" smtClean="0"/>
              <a:t>sovrapposizione di competenze </a:t>
            </a:r>
            <a:r>
              <a:rPr lang="it-IT" sz="2400" smtClean="0"/>
              <a:t>(OSS, personale Medico, Paramedico).</a:t>
            </a:r>
          </a:p>
        </p:txBody>
      </p:sp>
      <p:sp>
        <p:nvSpPr>
          <p:cNvPr id="7" name="Segnaposto contenuto 12"/>
          <p:cNvSpPr txBox="1">
            <a:spLocks/>
          </p:cNvSpPr>
          <p:nvPr/>
        </p:nvSpPr>
        <p:spPr bwMode="auto">
          <a:xfrm>
            <a:off x="436969" y="692696"/>
            <a:ext cx="8249831" cy="59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Cosa c’è da fare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9F382-DD1C-47DE-BC1A-DA8A56C67D9A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781800" y="220663"/>
            <a:ext cx="2284413" cy="439737"/>
          </a:xfrm>
        </p:spPr>
        <p:txBody>
          <a:bodyPr/>
          <a:lstStyle/>
          <a:p>
            <a:pPr algn="l"/>
            <a:endParaRPr lang="en-US" sz="1600" smtClean="0"/>
          </a:p>
        </p:txBody>
      </p:sp>
      <p:sp>
        <p:nvSpPr>
          <p:cNvPr id="7172" name="Segnaposto contenuto 12"/>
          <p:cNvSpPr>
            <a:spLocks noGrp="1"/>
          </p:cNvSpPr>
          <p:nvPr>
            <p:ph idx="1"/>
          </p:nvPr>
        </p:nvSpPr>
        <p:spPr>
          <a:xfrm>
            <a:off x="249238" y="1989138"/>
            <a:ext cx="8626475" cy="3887787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it-IT" sz="2800" smtClean="0"/>
              <a:t>La formazione Sanitaria dovrebbe essere inserita nei </a:t>
            </a:r>
            <a:r>
              <a:rPr lang="it-IT" sz="2800" b="1" smtClean="0"/>
              <a:t>piani di finanziamento regionale.</a:t>
            </a:r>
          </a:p>
          <a:p>
            <a:pPr marL="0" indent="0" algn="just">
              <a:buFont typeface="Arial" charset="0"/>
              <a:buNone/>
            </a:pPr>
            <a:endParaRPr lang="it-IT" sz="2800" smtClean="0"/>
          </a:p>
          <a:p>
            <a:pPr marL="0" indent="0" algn="just">
              <a:buFont typeface="Arial" charset="0"/>
              <a:buNone/>
            </a:pPr>
            <a:endParaRPr lang="it-IT" sz="2800" smtClean="0"/>
          </a:p>
          <a:p>
            <a:pPr marL="0" indent="0" algn="just">
              <a:buFont typeface="Arial" charset="0"/>
              <a:buNone/>
            </a:pPr>
            <a:r>
              <a:rPr lang="it-IT" sz="2800" smtClean="0"/>
              <a:t>La necessità maggiore è di operare in un </a:t>
            </a:r>
            <a:r>
              <a:rPr lang="it-IT" sz="2800" b="1" smtClean="0"/>
              <a:t>contesto normativo certo e stabile</a:t>
            </a:r>
            <a:r>
              <a:rPr lang="it-IT" sz="2800" smtClean="0"/>
              <a:t>, costruito su esigenze reali e programmate sulla base del bisogno territoriale.</a:t>
            </a:r>
          </a:p>
        </p:txBody>
      </p:sp>
      <p:sp>
        <p:nvSpPr>
          <p:cNvPr id="7" name="Segnaposto contenuto 12"/>
          <p:cNvSpPr txBox="1">
            <a:spLocks/>
          </p:cNvSpPr>
          <p:nvPr/>
        </p:nvSpPr>
        <p:spPr bwMode="auto">
          <a:xfrm>
            <a:off x="107504" y="852877"/>
            <a:ext cx="8249831" cy="59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it-IT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Raccomandazioni finali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0BDBD-C43C-4BA1-B9C1-1F8FEE3D8D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9913" y="981075"/>
            <a:ext cx="76803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1600" b="1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it-IT" sz="3600" smtClean="0"/>
              <a:t>CONTATTI</a:t>
            </a:r>
          </a:p>
          <a:p>
            <a:pPr algn="ctr">
              <a:defRPr/>
            </a:pPr>
            <a:r>
              <a:rPr lang="it-IT" sz="3600" smtClean="0"/>
              <a:t>Polo Tecnico Professionale</a:t>
            </a:r>
          </a:p>
          <a:p>
            <a:pPr algn="ctr">
              <a:defRPr/>
            </a:pPr>
            <a:r>
              <a:rPr lang="it-IT" sz="4000" smtClean="0"/>
              <a:t/>
            </a:r>
            <a:br>
              <a:rPr lang="it-IT" sz="4000" smtClean="0"/>
            </a:br>
            <a:endParaRPr lang="it-IT" sz="4000" smtClean="0"/>
          </a:p>
          <a:p>
            <a:pPr algn="ctr">
              <a:defRPr/>
            </a:pPr>
            <a:endParaRPr lang="it-IT" sz="4000"/>
          </a:p>
          <a:p>
            <a:pPr algn="ctr">
              <a:defRPr/>
            </a:pPr>
            <a:r>
              <a:rPr lang="it-IT" sz="4000" smtClean="0"/>
              <a:t/>
            </a:r>
            <a:br>
              <a:rPr lang="it-IT" sz="4000" smtClean="0"/>
            </a:br>
            <a:r>
              <a:rPr lang="it-IT" sz="3600" smtClean="0"/>
              <a:t>Professioni Vita</a:t>
            </a:r>
            <a:endParaRPr lang="it-IT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417638" y="4292600"/>
            <a:ext cx="5984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en-US" u="sng" dirty="0" smtClean="0">
              <a:ea typeface="+mn-ea"/>
            </a:endParaRP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 err="1"/>
              <a:t>presso</a:t>
            </a:r>
            <a:r>
              <a:rPr lang="en-US" sz="2000" b="1" dirty="0"/>
              <a:t> SI4LIFE </a:t>
            </a:r>
            <a:r>
              <a:rPr lang="en-US" sz="2000" b="1" dirty="0" err="1"/>
              <a:t>scrl</a:t>
            </a:r>
            <a:endParaRPr lang="en-US" sz="2000" b="1" dirty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 err="1"/>
              <a:t>Corso</a:t>
            </a:r>
            <a:r>
              <a:rPr lang="en-US" sz="2000" b="1" dirty="0"/>
              <a:t> </a:t>
            </a:r>
            <a:r>
              <a:rPr lang="en-US" sz="2000" b="1" dirty="0" err="1"/>
              <a:t>Podestà</a:t>
            </a:r>
            <a:r>
              <a:rPr lang="en-US" sz="2000" b="1" dirty="0"/>
              <a:t>, </a:t>
            </a:r>
            <a:r>
              <a:rPr lang="en-US" sz="2000" b="1" dirty="0" smtClean="0"/>
              <a:t>1</a:t>
            </a: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 smtClean="0">
                <a:hlinkClick r:id="rId3"/>
              </a:rPr>
              <a:t>segreteria@poloprovi.it</a:t>
            </a:r>
            <a:endParaRPr lang="en-US" sz="2000" b="1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/>
          </a:p>
        </p:txBody>
      </p:sp>
      <p:pic>
        <p:nvPicPr>
          <p:cNvPr id="8197" name="Immagin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2060575"/>
            <a:ext cx="37385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510</Words>
  <Application>Microsoft Office PowerPoint</Application>
  <PresentationFormat>Presentazione su schermo (4:3)</PresentationFormat>
  <Paragraphs>65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Premesse</vt:lpstr>
      <vt:lpstr> Qual è il problema?</vt:lpstr>
      <vt:lpstr>Qual è il problema?</vt:lpstr>
      <vt:lpstr>Diapositiva 5</vt:lpstr>
      <vt:lpstr>Diapositiva 6</vt:lpstr>
      <vt:lpstr>Diapositiva 7</vt:lpstr>
      <vt:lpstr>Diapositiva 8</vt:lpstr>
      <vt:lpstr>Diapositiva 9</vt:lpstr>
    </vt:vector>
  </TitlesOfParts>
  <Company>Regione Liguria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Cammarata Giuseppe</dc:creator>
  <cp:lastModifiedBy>Daniele</cp:lastModifiedBy>
  <cp:revision>16</cp:revision>
  <dcterms:created xsi:type="dcterms:W3CDTF">2014-09-29T08:21:11Z</dcterms:created>
  <dcterms:modified xsi:type="dcterms:W3CDTF">2014-10-09T09:33:48Z</dcterms:modified>
</cp:coreProperties>
</file>