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9"/>
  </p:notesMasterIdLst>
  <p:handoutMasterIdLst>
    <p:handoutMasterId r:id="rId10"/>
  </p:handoutMasterIdLst>
  <p:sldIdLst>
    <p:sldId id="256" r:id="rId2"/>
    <p:sldId id="263" r:id="rId3"/>
    <p:sldId id="264" r:id="rId4"/>
    <p:sldId id="265" r:id="rId5"/>
    <p:sldId id="257" r:id="rId6"/>
    <p:sldId id="258" r:id="rId7"/>
    <p:sldId id="262" r:id="rId8"/>
  </p:sldIdLst>
  <p:sldSz cx="9144000" cy="6858000" type="screen4x3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count Microsoft" initials="AM" lastIdx="1" clrIdx="0">
    <p:extLst>
      <p:ext uri="{19B8F6BF-5375-455C-9EA6-DF929625EA0E}">
        <p15:presenceInfo xmlns="" xmlns:p15="http://schemas.microsoft.com/office/powerpoint/2012/main" userId="bd9ec8693390c7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0024"/>
    <a:srgbClr val="FFA401"/>
    <a:srgbClr val="FFFFCC"/>
    <a:srgbClr val="FFCC00"/>
    <a:srgbClr val="88F735"/>
    <a:srgbClr val="A1F347"/>
    <a:srgbClr val="C3F78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973" autoAdjust="0"/>
    <p:restoredTop sz="94628" autoAdjust="0"/>
  </p:normalViewPr>
  <p:slideViewPr>
    <p:cSldViewPr>
      <p:cViewPr varScale="1">
        <p:scale>
          <a:sx n="73" d="100"/>
          <a:sy n="73" d="100"/>
        </p:scale>
        <p:origin x="-3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50" d="100"/>
          <a:sy n="50" d="100"/>
        </p:scale>
        <p:origin x="3552" y="426"/>
      </p:cViewPr>
      <p:guideLst>
        <p:guide orient="horz" pos="3223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 dirty="0" smtClean="0"/>
              <a:t>Fondamenti di Informatica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it-IT" dirty="0" smtClean="0"/>
              <a:t>Lezione N° 1 – Studio N° 1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dirty="0" smtClean="0"/>
              <a:t>© 2013 Giovanni Adorni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18247-858B-4FD6-9C64-A039652673A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48617133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lang="it-IT" smtClean="0"/>
              <a:t>Fondamenti di Informatica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71184BC-F713-4783-A97A-A5D89196D71A}" type="datetimeFigureOut">
              <a:rPr lang="it-IT" smtClean="0"/>
              <a:pPr/>
              <a:t>08/10/2014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r>
              <a:rPr lang="it-IT" smtClean="0"/>
              <a:t>© 2013 Giovanni Adorni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1596E95-E452-45DE-B774-1C11D22475D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4494100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hyperlink" Target="http://www.elkm.unige.it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km.unige.it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1172"/>
          <p:cNvSpPr>
            <a:spLocks noChangeArrowheads="1"/>
          </p:cNvSpPr>
          <p:nvPr/>
        </p:nvSpPr>
        <p:spPr bwMode="auto">
          <a:xfrm flipV="1">
            <a:off x="0" y="2286000"/>
            <a:ext cx="9144000" cy="71438"/>
          </a:xfrm>
          <a:prstGeom prst="rect">
            <a:avLst/>
          </a:prstGeom>
          <a:solidFill>
            <a:srgbClr val="DF0024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0" name="Rectangle 1173"/>
          <p:cNvSpPr>
            <a:spLocks noChangeArrowheads="1"/>
          </p:cNvSpPr>
          <p:nvPr/>
        </p:nvSpPr>
        <p:spPr bwMode="auto">
          <a:xfrm flipV="1">
            <a:off x="1800225" y="6250007"/>
            <a:ext cx="5545138" cy="36513"/>
          </a:xfrm>
          <a:prstGeom prst="rect">
            <a:avLst/>
          </a:prstGeom>
          <a:solidFill>
            <a:srgbClr val="DF0024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3703" name="Rectangle 1175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2971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 smtClean="0"/>
              <a:t>Fare clic per modificare lo stile del sottotitolo dello schema</a:t>
            </a:r>
            <a:endParaRPr lang="it-IT" dirty="0"/>
          </a:p>
        </p:txBody>
      </p:sp>
      <p:sp>
        <p:nvSpPr>
          <p:cNvPr id="41" name="Rectangle 109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43982" y="6300192"/>
            <a:ext cx="1752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14A6A-B4E9-4206-98E6-F7D4F68E72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0" name="Immagine 9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1417" y="409302"/>
            <a:ext cx="6048542" cy="16031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tangolo 8"/>
          <p:cNvSpPr/>
          <p:nvPr userDrawn="1"/>
        </p:nvSpPr>
        <p:spPr>
          <a:xfrm>
            <a:off x="2051720" y="6382489"/>
            <a:ext cx="5092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900" dirty="0" smtClean="0">
                <a:solidFill>
                  <a:schemeClr val="bg1">
                    <a:lumMod val="50000"/>
                  </a:schemeClr>
                </a:solidFill>
              </a:rPr>
              <a:t>© ELKM</a:t>
            </a:r>
            <a:r>
              <a:rPr lang="it-IT" sz="900" baseline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900" dirty="0" smtClean="0">
                <a:solidFill>
                  <a:schemeClr val="bg1">
                    <a:lumMod val="50000"/>
                  </a:schemeClr>
                </a:solidFill>
              </a:rPr>
              <a:t>2014 – Laboratorio E-Learning &amp; Knowledge Management</a:t>
            </a:r>
          </a:p>
          <a:p>
            <a:pPr algn="ctr">
              <a:defRPr/>
            </a:pPr>
            <a:r>
              <a:rPr lang="it-IT" sz="900" dirty="0" smtClean="0">
                <a:solidFill>
                  <a:schemeClr val="bg1">
                    <a:lumMod val="50000"/>
                  </a:schemeClr>
                </a:solidFill>
              </a:rPr>
              <a:t>DIBRIS</a:t>
            </a:r>
            <a:r>
              <a:rPr lang="it-IT" sz="900" baseline="0" dirty="0" smtClean="0">
                <a:solidFill>
                  <a:schemeClr val="bg1">
                    <a:lumMod val="50000"/>
                  </a:schemeClr>
                </a:solidFill>
              </a:rPr>
              <a:t> - </a:t>
            </a:r>
            <a:r>
              <a:rPr lang="it-IT" sz="900" dirty="0" smtClean="0">
                <a:solidFill>
                  <a:schemeClr val="bg1">
                    <a:lumMod val="50000"/>
                  </a:schemeClr>
                </a:solidFill>
              </a:rPr>
              <a:t>Università di Genova - Viale </a:t>
            </a:r>
            <a:r>
              <a:rPr lang="it-IT" sz="900" dirty="0" err="1" smtClean="0">
                <a:solidFill>
                  <a:schemeClr val="bg1">
                    <a:lumMod val="50000"/>
                  </a:schemeClr>
                </a:solidFill>
              </a:rPr>
              <a:t>F.Causa</a:t>
            </a:r>
            <a:r>
              <a:rPr lang="it-IT" sz="900" dirty="0" smtClean="0">
                <a:solidFill>
                  <a:schemeClr val="bg1">
                    <a:lumMod val="50000"/>
                  </a:schemeClr>
                </a:solidFill>
              </a:rPr>
              <a:t> 13, 16145 Genova – </a:t>
            </a:r>
            <a:r>
              <a:rPr lang="it-IT" sz="900" dirty="0" smtClean="0">
                <a:solidFill>
                  <a:schemeClr val="bg1">
                    <a:lumMod val="50000"/>
                  </a:schemeClr>
                </a:solidFill>
                <a:hlinkClick r:id="rId4"/>
              </a:rPr>
              <a:t>elkm.unige.it</a:t>
            </a:r>
            <a:r>
              <a:rPr lang="it-IT" sz="9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it-IT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61560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225970-8A8A-4A2A-BAAB-0E9124501361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  <p:pic>
        <p:nvPicPr>
          <p:cNvPr id="7" name="Picture 7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2852" y="6403806"/>
            <a:ext cx="2667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 userDrawn="1"/>
        </p:nvSpPr>
        <p:spPr>
          <a:xfrm>
            <a:off x="2051720" y="6382489"/>
            <a:ext cx="5092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900" dirty="0" smtClean="0">
                <a:solidFill>
                  <a:schemeClr val="bg1">
                    <a:lumMod val="50000"/>
                  </a:schemeClr>
                </a:solidFill>
              </a:rPr>
              <a:t>© ELKM</a:t>
            </a:r>
            <a:r>
              <a:rPr lang="it-IT" sz="900" baseline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900" dirty="0" smtClean="0">
                <a:solidFill>
                  <a:schemeClr val="bg1">
                    <a:lumMod val="50000"/>
                  </a:schemeClr>
                </a:solidFill>
              </a:rPr>
              <a:t>2014 – Laboratorio E-Learning &amp; Knowledge Management</a:t>
            </a:r>
          </a:p>
          <a:p>
            <a:pPr algn="ctr">
              <a:defRPr/>
            </a:pPr>
            <a:r>
              <a:rPr lang="it-IT" sz="900" dirty="0" smtClean="0">
                <a:solidFill>
                  <a:schemeClr val="bg1">
                    <a:lumMod val="50000"/>
                  </a:schemeClr>
                </a:solidFill>
              </a:rPr>
              <a:t>DIBRIS</a:t>
            </a:r>
            <a:r>
              <a:rPr lang="it-IT" sz="900" baseline="0" dirty="0" smtClean="0">
                <a:solidFill>
                  <a:schemeClr val="bg1">
                    <a:lumMod val="50000"/>
                  </a:schemeClr>
                </a:solidFill>
              </a:rPr>
              <a:t> - </a:t>
            </a:r>
            <a:r>
              <a:rPr lang="it-IT" sz="900" dirty="0" smtClean="0">
                <a:solidFill>
                  <a:schemeClr val="bg1">
                    <a:lumMod val="50000"/>
                  </a:schemeClr>
                </a:solidFill>
              </a:rPr>
              <a:t>Università di Genova - Viale </a:t>
            </a:r>
            <a:r>
              <a:rPr lang="it-IT" sz="900" dirty="0" err="1" smtClean="0">
                <a:solidFill>
                  <a:schemeClr val="bg1">
                    <a:lumMod val="50000"/>
                  </a:schemeClr>
                </a:solidFill>
              </a:rPr>
              <a:t>F.Causa</a:t>
            </a:r>
            <a:r>
              <a:rPr lang="it-IT" sz="900" dirty="0" smtClean="0">
                <a:solidFill>
                  <a:schemeClr val="bg1">
                    <a:lumMod val="50000"/>
                  </a:schemeClr>
                </a:solidFill>
              </a:rPr>
              <a:t> 13, 16145 Genova – </a:t>
            </a:r>
            <a:r>
              <a:rPr lang="it-IT" sz="9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elkm.unige.it</a:t>
            </a:r>
            <a:r>
              <a:rPr lang="it-IT" sz="9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it-IT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1175"/>
          <p:cNvSpPr>
            <a:spLocks noGrp="1" noChangeArrowheads="1"/>
          </p:cNvSpPr>
          <p:nvPr>
            <p:ph type="subTitle" idx="1"/>
          </p:nvPr>
        </p:nvSpPr>
        <p:spPr>
          <a:xfrm>
            <a:off x="628650" y="1484784"/>
            <a:ext cx="7886700" cy="4464496"/>
          </a:xfrm>
        </p:spPr>
        <p:txBody>
          <a:bodyPr/>
          <a:lstStyle>
            <a:lvl1pPr marL="0" indent="0" algn="just">
              <a:buFont typeface="Wingdings" pitchFamily="2" charset="2"/>
              <a:buNone/>
              <a:defRPr sz="2000"/>
            </a:lvl1pPr>
          </a:lstStyle>
          <a:p>
            <a:r>
              <a:rPr lang="it-IT" smtClean="0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02656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6" name="Rectangle 68"/>
          <p:cNvSpPr>
            <a:spLocks noChangeArrowheads="1"/>
          </p:cNvSpPr>
          <p:nvPr/>
        </p:nvSpPr>
        <p:spPr bwMode="auto">
          <a:xfrm flipV="1">
            <a:off x="0" y="1000108"/>
            <a:ext cx="9144000" cy="7143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" name="Rettangolo 1"/>
          <p:cNvSpPr/>
          <p:nvPr userDrawn="1"/>
        </p:nvSpPr>
        <p:spPr bwMode="auto">
          <a:xfrm>
            <a:off x="6732053" y="841442"/>
            <a:ext cx="2207410" cy="3729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Rettangolo 13"/>
          <p:cNvSpPr/>
          <p:nvPr userDrawn="1"/>
        </p:nvSpPr>
        <p:spPr bwMode="auto">
          <a:xfrm>
            <a:off x="5940152" y="853214"/>
            <a:ext cx="732617" cy="3502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Immagine 11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1470" y="912325"/>
            <a:ext cx="625604" cy="208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20" y="1357298"/>
            <a:ext cx="857256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</a:p>
        </p:txBody>
      </p:sp>
      <p:sp>
        <p:nvSpPr>
          <p:cNvPr id="22595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05680" y="6286521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336699"/>
                </a:solidFill>
              </a:defRPr>
            </a:lvl1pPr>
          </a:lstStyle>
          <a:p>
            <a:pPr>
              <a:defRPr/>
            </a:pPr>
            <a:fld id="{BE225970-8A8A-4A2A-BAAB-0E9124501361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22598" name="Rectangle 70"/>
          <p:cNvSpPr>
            <a:spLocks noChangeArrowheads="1"/>
          </p:cNvSpPr>
          <p:nvPr/>
        </p:nvSpPr>
        <p:spPr bwMode="auto">
          <a:xfrm>
            <a:off x="152400" y="4181475"/>
            <a:ext cx="952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2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it-IT"/>
          </a:p>
        </p:txBody>
      </p:sp>
      <p:sp>
        <p:nvSpPr>
          <p:cNvPr id="11" name="Rectangle 1173"/>
          <p:cNvSpPr>
            <a:spLocks noChangeArrowheads="1"/>
          </p:cNvSpPr>
          <p:nvPr/>
        </p:nvSpPr>
        <p:spPr bwMode="auto">
          <a:xfrm flipV="1">
            <a:off x="1800225" y="6321446"/>
            <a:ext cx="5545138" cy="36512"/>
          </a:xfrm>
          <a:prstGeom prst="rect">
            <a:avLst/>
          </a:prstGeom>
          <a:solidFill>
            <a:srgbClr val="DF0024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13" name="Immagine 12"/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7253" y="928990"/>
            <a:ext cx="2158393" cy="24423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47D96"/>
        </a:buClr>
        <a:buSzPct val="120000"/>
        <a:buFont typeface="Wingdings" pitchFamily="2" charset="2"/>
        <a:buChar char="w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47D96"/>
        </a:buClr>
        <a:buSzPct val="95000"/>
        <a:buFont typeface="Wingdings" pitchFamily="2" charset="2"/>
        <a:buChar char="w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6699"/>
        </a:buClr>
        <a:buSzPct val="65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47D96"/>
        </a:buClr>
        <a:buSzPct val="60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47D96"/>
        </a:buClr>
        <a:buSzPct val="60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47D96"/>
        </a:buClr>
        <a:buSzPct val="60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47D96"/>
        </a:buClr>
        <a:buSzPct val="60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47D96"/>
        </a:buClr>
        <a:buSzPct val="60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1524000" y="3188568"/>
            <a:ext cx="6400800" cy="1752600"/>
          </a:xfrm>
        </p:spPr>
        <p:txBody>
          <a:bodyPr/>
          <a:lstStyle/>
          <a:p>
            <a:r>
              <a:rPr lang="it-IT" b="1" dirty="0" smtClean="0">
                <a:solidFill>
                  <a:srgbClr val="002060"/>
                </a:solidFill>
              </a:rPr>
              <a:t>Progetto Liguria 2.0</a:t>
            </a:r>
          </a:p>
          <a:p>
            <a:pPr>
              <a:spcBef>
                <a:spcPts val="600"/>
              </a:spcBef>
            </a:pPr>
            <a:r>
              <a:rPr lang="it-IT" sz="1800" dirty="0" smtClean="0">
                <a:solidFill>
                  <a:srgbClr val="0070C0"/>
                </a:solidFill>
              </a:rPr>
              <a:t>Angela Maria Sugliano – Giovanni Adorni</a:t>
            </a:r>
          </a:p>
          <a:p>
            <a:pPr>
              <a:spcBef>
                <a:spcPts val="600"/>
              </a:spcBef>
            </a:pPr>
            <a:r>
              <a:rPr lang="it-IT" sz="1400" dirty="0" smtClean="0">
                <a:solidFill>
                  <a:srgbClr val="0070C0"/>
                </a:solidFill>
              </a:rPr>
              <a:t>(sugliano@unige.it – adorni@unige.it)</a:t>
            </a:r>
            <a:endParaRPr lang="it-IT" sz="1400" dirty="0">
              <a:solidFill>
                <a:srgbClr val="0070C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414A6A-B4E9-4206-98E6-F7D4F68E72EA}" type="slidenum">
              <a:rPr lang="it-IT" smtClean="0"/>
              <a:pPr>
                <a:defRPr/>
              </a:pPr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11998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>
                <a:solidFill>
                  <a:schemeClr val="tx1"/>
                </a:solidFill>
              </a:rPr>
              <a:t>Progetto Liguria 2.0</a:t>
            </a:r>
            <a:endParaRPr lang="it-IT" sz="3200" dirty="0">
              <a:solidFill>
                <a:schemeClr val="tx1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225970-8A8A-4A2A-BAAB-0E9124501361}" type="slidenum">
              <a:rPr lang="it-IT" smtClean="0"/>
              <a:pPr>
                <a:defRPr/>
              </a:pPr>
              <a:t>2</a:t>
            </a:fld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79512" y="3861048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Contribuire a far decollare l’uso </a:t>
            </a:r>
            <a:r>
              <a:rPr lang="it-IT" sz="3200" dirty="0" smtClean="0"/>
              <a:t>competente</a:t>
            </a:r>
          </a:p>
          <a:p>
            <a:pPr algn="ctr"/>
            <a:r>
              <a:rPr lang="it-IT" sz="3200" dirty="0" smtClean="0"/>
              <a:t>delle </a:t>
            </a:r>
            <a:r>
              <a:rPr lang="it-IT" sz="3200" dirty="0"/>
              <a:t>tecnologie </a:t>
            </a:r>
            <a:r>
              <a:rPr lang="it-IT" sz="3200" dirty="0" smtClean="0"/>
              <a:t>digitali</a:t>
            </a:r>
          </a:p>
          <a:p>
            <a:pPr algn="ctr"/>
            <a:r>
              <a:rPr lang="it-IT" sz="3200" dirty="0" smtClean="0"/>
              <a:t>nella </a:t>
            </a:r>
            <a:r>
              <a:rPr lang="it-IT" sz="3200" dirty="0"/>
              <a:t>Scuola Ligure</a:t>
            </a:r>
          </a:p>
        </p:txBody>
      </p:sp>
      <p:pic>
        <p:nvPicPr>
          <p:cNvPr id="6" name="Immagine 5" descr="liguri-2-0_new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19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972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chermata 2014-10-08 alle 10.54.2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08894">
            <a:off x="1937182" y="3602664"/>
            <a:ext cx="3400906" cy="1578992"/>
          </a:xfrm>
          <a:prstGeom prst="rect">
            <a:avLst/>
          </a:prstGeom>
        </p:spPr>
      </p:pic>
      <p:pic>
        <p:nvPicPr>
          <p:cNvPr id="5" name="Immagine 4" descr="Schermata 2014-10-08 alle 10.50.5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96124">
            <a:off x="5093308" y="1960026"/>
            <a:ext cx="2025805" cy="12848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/>
              <a:t>Progetto Liguria </a:t>
            </a:r>
            <a:r>
              <a:rPr lang="it-IT" sz="3200" dirty="0" smtClean="0"/>
              <a:t>2.0: </a:t>
            </a:r>
            <a:r>
              <a:rPr lang="it-IT" sz="3200" b="1" dirty="0" smtClean="0"/>
              <a:t>attività</a:t>
            </a:r>
            <a:endParaRPr lang="it-IT" sz="3200" b="1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225970-8A8A-4A2A-BAAB-0E9124501361}" type="slidenum">
              <a:rPr lang="it-IT" smtClean="0"/>
              <a:pPr>
                <a:defRPr/>
              </a:pPr>
              <a:t>3</a:t>
            </a:fld>
            <a:endParaRPr lang="it-IT" dirty="0"/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755576" y="1412776"/>
            <a:ext cx="7886700" cy="4464496"/>
          </a:xfrm>
        </p:spPr>
        <p:txBody>
          <a:bodyPr/>
          <a:lstStyle/>
          <a:p>
            <a:pPr marL="285750" lvl="1"/>
            <a:r>
              <a:rPr lang="it-IT" dirty="0"/>
              <a:t>Costruzione della Comunità di Pratica </a:t>
            </a:r>
            <a:r>
              <a:rPr lang="it-IT" dirty="0" smtClean="0"/>
              <a:t>dei docenti </a:t>
            </a:r>
            <a:r>
              <a:rPr lang="it-IT" dirty="0"/>
              <a:t>2.0 (e non solo!</a:t>
            </a:r>
            <a:r>
              <a:rPr lang="it-IT" dirty="0" smtClean="0"/>
              <a:t>)</a:t>
            </a:r>
          </a:p>
          <a:p>
            <a:pPr marL="285750" lvl="1"/>
            <a:endParaRPr lang="it-IT" dirty="0"/>
          </a:p>
          <a:p>
            <a:pPr marL="0" lvl="1" indent="0">
              <a:buNone/>
            </a:pPr>
            <a:endParaRPr lang="it-IT" dirty="0" smtClean="0"/>
          </a:p>
          <a:p>
            <a:pPr marL="360363" lvl="1" indent="-360363"/>
            <a:r>
              <a:rPr lang="it-IT" dirty="0" smtClean="0"/>
              <a:t>Scrivere </a:t>
            </a:r>
            <a:r>
              <a:rPr lang="it-IT" dirty="0"/>
              <a:t>insieme Buone </a:t>
            </a:r>
            <a:r>
              <a:rPr lang="it-IT" dirty="0" smtClean="0"/>
              <a:t>Pratiche di </a:t>
            </a:r>
            <a:r>
              <a:rPr lang="it-IT" dirty="0"/>
              <a:t>utilità per tutti i </a:t>
            </a:r>
            <a:r>
              <a:rPr lang="it-IT" dirty="0" smtClean="0"/>
              <a:t>docenti</a:t>
            </a:r>
          </a:p>
          <a:p>
            <a:pPr marL="360363" lvl="1" indent="-360363"/>
            <a:endParaRPr lang="it-IT" dirty="0"/>
          </a:p>
          <a:p>
            <a:pPr marL="360363" lvl="1" indent="-360363"/>
            <a:r>
              <a:rPr lang="it-IT" dirty="0" smtClean="0"/>
              <a:t>Coinvolgere tutte le “agenzie formative”</a:t>
            </a:r>
            <a:endParaRPr lang="it-IT" dirty="0"/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639">
            <a:off x="7452320" y="1628800"/>
            <a:ext cx="1256928" cy="125692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229200"/>
            <a:ext cx="4067944" cy="106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531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Liguria 2.0: </a:t>
            </a:r>
            <a:r>
              <a:rPr lang="it-IT" sz="3200" b="1" dirty="0" smtClean="0"/>
              <a:t>ricerca</a:t>
            </a:r>
            <a:endParaRPr lang="it-IT" sz="3200" b="1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225970-8A8A-4A2A-BAAB-0E9124501361}" type="slidenum">
              <a:rPr lang="it-IT" smtClean="0"/>
              <a:pPr>
                <a:defRPr/>
              </a:pPr>
              <a:t>4</a:t>
            </a:fld>
            <a:endParaRPr lang="it-IT" dirty="0"/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628650" y="1484784"/>
            <a:ext cx="7886700" cy="1008112"/>
          </a:xfrm>
        </p:spPr>
        <p:txBody>
          <a:bodyPr/>
          <a:lstStyle/>
          <a:p>
            <a:pPr marL="0" lvl="1" indent="0" algn="just">
              <a:buClr>
                <a:srgbClr val="647D96"/>
              </a:buClr>
              <a:buSzPct val="120000"/>
              <a:buNone/>
            </a:pPr>
            <a:r>
              <a:rPr lang="it-IT" dirty="0"/>
              <a:t>Effettuare una valutazione della nuova didattica come funzionale alla scuola delle competenze.</a:t>
            </a:r>
          </a:p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251520" y="2420888"/>
            <a:ext cx="2232248" cy="1512168"/>
          </a:xfrm>
          <a:prstGeom prst="rect">
            <a:avLst/>
          </a:prstGeom>
          <a:solidFill>
            <a:srgbClr val="8009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Proposte didattiche operative </a:t>
            </a:r>
            <a:endParaRPr lang="it-IT" sz="2400" dirty="0"/>
          </a:p>
        </p:txBody>
      </p:sp>
      <p:sp>
        <p:nvSpPr>
          <p:cNvPr id="6" name="Freccia destra 5"/>
          <p:cNvSpPr/>
          <p:nvPr/>
        </p:nvSpPr>
        <p:spPr>
          <a:xfrm>
            <a:off x="2555776" y="3356992"/>
            <a:ext cx="504056" cy="484632"/>
          </a:xfrm>
          <a:prstGeom prst="rightArrow">
            <a:avLst/>
          </a:prstGeom>
          <a:solidFill>
            <a:srgbClr val="8009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3059832" y="3140968"/>
            <a:ext cx="2664296" cy="792088"/>
          </a:xfrm>
          <a:prstGeom prst="rect">
            <a:avLst/>
          </a:prstGeom>
          <a:solidFill>
            <a:srgbClr val="8009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Incontri workshop </a:t>
            </a:r>
            <a:endParaRPr lang="it-IT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483768" y="2420888"/>
            <a:ext cx="493743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Canovacci di attività didattiche</a:t>
            </a:r>
          </a:p>
          <a:p>
            <a:r>
              <a:rPr lang="it-IT" dirty="0" smtClean="0"/>
              <a:t>personalizzabili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 bwMode="auto">
          <a:xfrm>
            <a:off x="3131840" y="4077072"/>
            <a:ext cx="2664296" cy="3600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RICERCA IN RETE</a:t>
            </a:r>
          </a:p>
        </p:txBody>
      </p:sp>
      <p:sp>
        <p:nvSpPr>
          <p:cNvPr id="17" name="Rettangolo 16"/>
          <p:cNvSpPr/>
          <p:nvPr/>
        </p:nvSpPr>
        <p:spPr bwMode="auto">
          <a:xfrm>
            <a:off x="3131840" y="4509120"/>
            <a:ext cx="2664296" cy="3600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atin typeface="Tahoma" pitchFamily="34" charset="0"/>
              </a:rPr>
              <a:t>EDITIG DIGITALE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Rettangolo 17"/>
          <p:cNvSpPr/>
          <p:nvPr/>
        </p:nvSpPr>
        <p:spPr bwMode="auto">
          <a:xfrm>
            <a:off x="3131840" y="4941168"/>
            <a:ext cx="2664296" cy="3600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COMUNICAZIONE WEB</a:t>
            </a:r>
          </a:p>
        </p:txBody>
      </p:sp>
      <p:sp>
        <p:nvSpPr>
          <p:cNvPr id="19" name="Rettangolo 18"/>
          <p:cNvSpPr/>
          <p:nvPr/>
        </p:nvSpPr>
        <p:spPr bwMode="auto">
          <a:xfrm>
            <a:off x="3131840" y="5373216"/>
            <a:ext cx="2664296" cy="3600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atin typeface="Tahoma" pitchFamily="34" charset="0"/>
              </a:rPr>
              <a:t>MULTIMEDIA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Freccia destra 21"/>
          <p:cNvSpPr/>
          <p:nvPr/>
        </p:nvSpPr>
        <p:spPr>
          <a:xfrm>
            <a:off x="5796136" y="3284984"/>
            <a:ext cx="504056" cy="484632"/>
          </a:xfrm>
          <a:prstGeom prst="rightArrow">
            <a:avLst/>
          </a:prstGeom>
          <a:solidFill>
            <a:srgbClr val="8009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Rettangolo 22"/>
          <p:cNvSpPr/>
          <p:nvPr/>
        </p:nvSpPr>
        <p:spPr>
          <a:xfrm>
            <a:off x="6300192" y="3140968"/>
            <a:ext cx="2664296" cy="792088"/>
          </a:xfrm>
          <a:prstGeom prst="rect">
            <a:avLst/>
          </a:prstGeom>
          <a:solidFill>
            <a:srgbClr val="8009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VALUTAZIONE</a:t>
            </a:r>
            <a:endParaRPr lang="it-IT" sz="24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7161734" y="49571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6" name="Rettangolo 25"/>
          <p:cNvSpPr/>
          <p:nvPr/>
        </p:nvSpPr>
        <p:spPr bwMode="auto">
          <a:xfrm>
            <a:off x="3131840" y="5805264"/>
            <a:ext cx="2664296" cy="3600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atin typeface="Tahoma" pitchFamily="34" charset="0"/>
              </a:rPr>
              <a:t>MATEMATICA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7" name="Rettangolo 26"/>
          <p:cNvSpPr/>
          <p:nvPr/>
        </p:nvSpPr>
        <p:spPr bwMode="auto">
          <a:xfrm>
            <a:off x="3131840" y="6237312"/>
            <a:ext cx="2664296" cy="3600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atin typeface="Tahoma" pitchFamily="34" charset="0"/>
              </a:rPr>
              <a:t>LNGUE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" name="Rettangolo 27"/>
          <p:cNvSpPr/>
          <p:nvPr/>
        </p:nvSpPr>
        <p:spPr bwMode="auto">
          <a:xfrm rot="739821">
            <a:off x="5940152" y="5013176"/>
            <a:ext cx="2664296" cy="3600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latin typeface="Tahoma" pitchFamily="34" charset="0"/>
              </a:rPr>
              <a:t>PRESENZA SCENICA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179512" y="4005064"/>
            <a:ext cx="8892480" cy="2739211"/>
          </a:xfrm>
          <a:prstGeom prst="rect">
            <a:avLst/>
          </a:prstGeom>
          <a:solidFill>
            <a:srgbClr val="80092A"/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it-IT" sz="2100" dirty="0">
                <a:solidFill>
                  <a:srgbClr val="FFFFFF"/>
                </a:solidFill>
              </a:rPr>
              <a:t>sostenibilità delle attività proposte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it-IT" sz="2100" dirty="0">
                <a:solidFill>
                  <a:srgbClr val="FFFFFF"/>
                </a:solidFill>
              </a:rPr>
              <a:t>motivazione e partecipazione degli studenti in relazione alle scelte progettuali attuate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it-IT" sz="2100" dirty="0">
                <a:solidFill>
                  <a:srgbClr val="FFFFFF"/>
                </a:solidFill>
              </a:rPr>
              <a:t>competenze acquisite dagli studenti e dai docenti in relazione alle scelte progettuali attuate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</a:pPr>
            <a:r>
              <a:rPr lang="it-IT" sz="2100" dirty="0">
                <a:solidFill>
                  <a:srgbClr val="FFFFFF"/>
                </a:solidFill>
              </a:rPr>
              <a:t>ricaduta sulle famiglie (apprezzamento e sostegno agli studenti e alla Scuola)</a:t>
            </a:r>
          </a:p>
        </p:txBody>
      </p:sp>
    </p:spTree>
    <p:extLst>
      <p:ext uri="{BB962C8B-B14F-4D97-AF65-F5344CB8AC3E}">
        <p14:creationId xmlns:p14="http://schemas.microsoft.com/office/powerpoint/2010/main" xmlns="" val="367288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225970-8A8A-4A2A-BAAB-0E9124501361}" type="slidenum">
              <a:rPr lang="it-IT" smtClean="0"/>
              <a:pPr>
                <a:defRPr/>
              </a:pPr>
              <a:t>5</a:t>
            </a:fld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124" y="1218031"/>
            <a:ext cx="5763751" cy="4998001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ELKM e le Digital Humanities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xmlns="" val="265607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225970-8A8A-4A2A-BAAB-0E9124501361}" type="slidenum">
              <a:rPr lang="it-IT" smtClean="0"/>
              <a:pPr>
                <a:defRPr/>
              </a:pPr>
              <a:t>6</a:t>
            </a:fld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1702549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 smtClean="0">
                <a:solidFill>
                  <a:srgbClr val="FFA401"/>
                </a:solidFill>
              </a:rPr>
              <a:t>Laurea Magistrale  "Digital HUMANITIES – Comunicazione e nuovi Media"</a:t>
            </a:r>
            <a:endParaRPr lang="it-IT" b="1" dirty="0">
              <a:solidFill>
                <a:srgbClr val="FFA40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79512" y="2267580"/>
            <a:ext cx="739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 smtClean="0">
                <a:solidFill>
                  <a:srgbClr val="FFA401"/>
                </a:solidFill>
              </a:rPr>
              <a:t>Dottorato di Ricerca  "Digital HUMANITIES"</a:t>
            </a:r>
            <a:endParaRPr lang="it-IT" b="1" dirty="0">
              <a:solidFill>
                <a:srgbClr val="FFA40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79512" y="278266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b="1" dirty="0" smtClean="0">
                <a:solidFill>
                  <a:srgbClr val="FF0000"/>
                </a:solidFill>
              </a:rPr>
              <a:t>EPICT – European Pedagogical ICT licence</a:t>
            </a:r>
          </a:p>
          <a:p>
            <a:pPr>
              <a:tabLst>
                <a:tab pos="623888" algn="l"/>
              </a:tabLst>
            </a:pPr>
            <a:r>
              <a:rPr lang="it-IT" b="1" dirty="0">
                <a:solidFill>
                  <a:srgbClr val="FF0000"/>
                </a:solidFill>
              </a:rPr>
              <a:t>	</a:t>
            </a:r>
            <a:r>
              <a:rPr lang="it-IT" b="1" dirty="0" smtClean="0">
                <a:solidFill>
                  <a:srgbClr val="FF0000"/>
                </a:solidFill>
              </a:rPr>
              <a:t>         Certificazione Pedagogica Europea all’Uso delle Tecnologie Digitali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79512" y="3491716"/>
            <a:ext cx="5247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it-IT" b="1" dirty="0">
                <a:solidFill>
                  <a:srgbClr val="FF0000"/>
                </a:solidFill>
              </a:rPr>
              <a:t>Formazione per le </a:t>
            </a:r>
            <a:r>
              <a:rPr lang="it-IT" b="1" dirty="0" err="1">
                <a:solidFill>
                  <a:srgbClr val="FF0000"/>
                </a:solidFill>
              </a:rPr>
              <a:t>Cl@ssi</a:t>
            </a:r>
            <a:r>
              <a:rPr lang="it-IT" b="1" dirty="0">
                <a:solidFill>
                  <a:srgbClr val="FF0000"/>
                </a:solidFill>
              </a:rPr>
              <a:t> 2.0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179512" y="3995772"/>
            <a:ext cx="5242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it-IT" b="1" dirty="0" smtClean="0">
                <a:solidFill>
                  <a:srgbClr val="FF0000"/>
                </a:solidFill>
              </a:rPr>
              <a:t>Progetto Liguria 2.0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79512" y="4499828"/>
            <a:ext cx="8747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it-IT" b="1" dirty="0" smtClean="0">
                <a:solidFill>
                  <a:srgbClr val="FF0000"/>
                </a:solidFill>
              </a:rPr>
              <a:t>Collaborazione  AICA  -  CINI  -  Polizia Postale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79512" y="5086925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Polo Hermes </a:t>
            </a:r>
            <a:r>
              <a:rPr lang="it-IT" b="1" dirty="0" smtClean="0">
                <a:solidFill>
                  <a:schemeClr val="bg2">
                    <a:lumMod val="75000"/>
                  </a:schemeClr>
                </a:solidFill>
              </a:rPr>
              <a:t>- Sviluppo </a:t>
            </a:r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delle tecnologie per la Cultura, </a:t>
            </a:r>
            <a:r>
              <a:rPr lang="it-IT" b="1" dirty="0" smtClean="0">
                <a:solidFill>
                  <a:schemeClr val="bg2">
                    <a:lumMod val="75000"/>
                  </a:schemeClr>
                </a:solidFill>
              </a:rPr>
              <a:t>la  Comunicazione </a:t>
            </a:r>
          </a:p>
          <a:p>
            <a:pPr marL="0" lvl="1"/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bg2">
                    <a:lumMod val="75000"/>
                  </a:schemeClr>
                </a:solidFill>
              </a:rPr>
              <a:t>                             e </a:t>
            </a:r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l'Informazione</a:t>
            </a:r>
          </a:p>
        </p:txBody>
      </p:sp>
      <p:sp>
        <p:nvSpPr>
          <p:cNvPr id="2" name="Rettangolo 1"/>
          <p:cNvSpPr/>
          <p:nvPr/>
        </p:nvSpPr>
        <p:spPr>
          <a:xfrm>
            <a:off x="323528" y="293311"/>
            <a:ext cx="3303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it-IT" sz="2800" b="1" dirty="0">
                <a:solidFill>
                  <a:srgbClr val="002060"/>
                </a:solidFill>
              </a:rPr>
              <a:t>www.elkm.unige.it</a:t>
            </a:r>
          </a:p>
        </p:txBody>
      </p:sp>
    </p:spTree>
    <p:extLst>
      <p:ext uri="{BB962C8B-B14F-4D97-AF65-F5344CB8AC3E}">
        <p14:creationId xmlns:p14="http://schemas.microsoft.com/office/powerpoint/2010/main" xmlns="" val="173320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4624"/>
            <a:ext cx="7886700" cy="864096"/>
          </a:xfrm>
        </p:spPr>
        <p:txBody>
          <a:bodyPr/>
          <a:lstStyle/>
          <a:p>
            <a:r>
              <a:rPr lang="it-IT" sz="2400" dirty="0" smtClean="0"/>
              <a:t>Contributo ELKM Università di Genova </a:t>
            </a:r>
            <a:br>
              <a:rPr lang="it-IT" sz="2400" dirty="0" smtClean="0"/>
            </a:br>
            <a:r>
              <a:rPr lang="it-IT" sz="2400" dirty="0" smtClean="0"/>
              <a:t>per il </a:t>
            </a:r>
            <a:r>
              <a:rPr lang="it-IT" sz="2400" b="1" dirty="0" smtClean="0"/>
              <a:t>PATTO</a:t>
            </a:r>
            <a:r>
              <a:rPr lang="it-IT" sz="2400" dirty="0" smtClean="0"/>
              <a:t> sulla </a:t>
            </a:r>
            <a:r>
              <a:rPr lang="it-IT" sz="2400" b="1" dirty="0" smtClean="0"/>
              <a:t>Scuola Digitale</a:t>
            </a:r>
            <a:endParaRPr lang="it-IT" sz="2400" b="1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225970-8A8A-4A2A-BAAB-0E9124501361}" type="slidenum">
              <a:rPr lang="it-IT" smtClean="0"/>
              <a:pPr>
                <a:defRPr/>
              </a:pPr>
              <a:t>7</a:t>
            </a:fld>
            <a:endParaRPr lang="it-IT" dirty="0"/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628650" y="1772816"/>
            <a:ext cx="7886700" cy="4464496"/>
          </a:xfrm>
        </p:spPr>
        <p:txBody>
          <a:bodyPr/>
          <a:lstStyle/>
          <a:p>
            <a:r>
              <a:rPr lang="it-IT" dirty="0" smtClean="0"/>
              <a:t>Cosa mettiamo in comune ?</a:t>
            </a:r>
          </a:p>
          <a:p>
            <a:pPr marL="457200" indent="-457200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it-IT" dirty="0" smtClean="0"/>
              <a:t>Valore ed Esperienza della comunità dei docenti del Progetto Liguria 2.0 (strumenti e metodologie per comunità di pratica)</a:t>
            </a:r>
          </a:p>
          <a:p>
            <a:pPr marL="457200" indent="-457200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it-IT" dirty="0"/>
              <a:t>Program</a:t>
            </a:r>
            <a:r>
              <a:rPr lang="it-IT" dirty="0" smtClean="0"/>
              <a:t>mi formativi della «filiera delle </a:t>
            </a:r>
            <a:r>
              <a:rPr lang="it-IT" dirty="0" err="1" smtClean="0"/>
              <a:t>DiHu</a:t>
            </a:r>
            <a:r>
              <a:rPr lang="it-IT" dirty="0" smtClean="0"/>
              <a:t>» per la Scuola</a:t>
            </a:r>
          </a:p>
          <a:p>
            <a:pPr marL="457200" indent="-457200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it-IT" dirty="0" smtClean="0"/>
              <a:t>Syllabus e Certificazione EPICT</a:t>
            </a:r>
          </a:p>
          <a:p>
            <a:pPr marL="457200" indent="-457200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it-IT" dirty="0" smtClean="0"/>
              <a:t>Strumenti ICT per i Docenti</a:t>
            </a:r>
          </a:p>
          <a:p>
            <a:endParaRPr lang="it-IT" dirty="0"/>
          </a:p>
          <a:p>
            <a:r>
              <a:rPr lang="it-IT" dirty="0" smtClean="0"/>
              <a:t> 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67223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ello-mie-slide">
  <a:themeElements>
    <a:clrScheme name="">
      <a:dk1>
        <a:srgbClr val="000000"/>
      </a:dk1>
      <a:lt1>
        <a:srgbClr val="FFFFFF"/>
      </a:lt1>
      <a:dk2>
        <a:srgbClr val="40458C"/>
      </a:dk2>
      <a:lt2>
        <a:srgbClr val="B7C1EB"/>
      </a:lt2>
      <a:accent1>
        <a:srgbClr val="FFCC66"/>
      </a:accent1>
      <a:accent2>
        <a:srgbClr val="B2B2B2"/>
      </a:accent2>
      <a:accent3>
        <a:srgbClr val="FFFFFF"/>
      </a:accent3>
      <a:accent4>
        <a:srgbClr val="000000"/>
      </a:accent4>
      <a:accent5>
        <a:srgbClr val="FFE2B8"/>
      </a:accent5>
      <a:accent6>
        <a:srgbClr val="A1A1A1"/>
      </a:accent6>
      <a:hlink>
        <a:srgbClr val="6F89F7"/>
      </a:hlink>
      <a:folHlink>
        <a:srgbClr val="CFDBFD"/>
      </a:folHlink>
    </a:clrScheme>
    <a:fontScheme name="mast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master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9">
        <a:dk1>
          <a:srgbClr val="000000"/>
        </a:dk1>
        <a:lt1>
          <a:srgbClr val="FFFFFF"/>
        </a:lt1>
        <a:dk2>
          <a:srgbClr val="40458C"/>
        </a:dk2>
        <a:lt2>
          <a:srgbClr val="B7C1EB"/>
        </a:lt2>
        <a:accent1>
          <a:srgbClr val="FFCC66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A1A1A1"/>
        </a:accent6>
        <a:hlink>
          <a:srgbClr val="0033CC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dibris" id="{6F68A11D-E030-41F0-9489-41337E71E4C3}" vid="{1D89835B-3A8C-418E-A29E-874E010B5C0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aster 9">
    <a:dk1>
      <a:srgbClr val="000000"/>
    </a:dk1>
    <a:lt1>
      <a:srgbClr val="FFFFFF"/>
    </a:lt1>
    <a:dk2>
      <a:srgbClr val="40458C"/>
    </a:dk2>
    <a:lt2>
      <a:srgbClr val="B7C1EB"/>
    </a:lt2>
    <a:accent1>
      <a:srgbClr val="FFCC66"/>
    </a:accent1>
    <a:accent2>
      <a:srgbClr val="B2B2B2"/>
    </a:accent2>
    <a:accent3>
      <a:srgbClr val="FFFFFF"/>
    </a:accent3>
    <a:accent4>
      <a:srgbClr val="000000"/>
    </a:accent4>
    <a:accent5>
      <a:srgbClr val="FFE2B8"/>
    </a:accent5>
    <a:accent6>
      <a:srgbClr val="A1A1A1"/>
    </a:accent6>
    <a:hlink>
      <a:srgbClr val="0033CC"/>
    </a:hlink>
    <a:folHlink>
      <a:srgbClr val="CFDBF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dibris</Template>
  <TotalTime>161</TotalTime>
  <Words>263</Words>
  <Application>Microsoft Macintosh PowerPoint</Application>
  <PresentationFormat>Presentazione su schermo (4:3)</PresentationFormat>
  <Paragraphs>58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modello-mie-slide</vt:lpstr>
      <vt:lpstr>Diapositiva 1</vt:lpstr>
      <vt:lpstr>Progetto Liguria 2.0</vt:lpstr>
      <vt:lpstr>Progetto Liguria 2.0: attività</vt:lpstr>
      <vt:lpstr>Liguria 2.0: ricerca</vt:lpstr>
      <vt:lpstr>ELKM e le Digital Humanities</vt:lpstr>
      <vt:lpstr>Diapositiva 6</vt:lpstr>
      <vt:lpstr>Contributo ELKM Università di Genova  per il PATTO sulla Scuola Digitale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>SCI COMUNICAZIONI</dc:subject>
  <dc:creator>Account Microsoft</dc:creator>
  <dc:description>A.A. 2008-2009</dc:description>
  <cp:lastModifiedBy>TKM_07</cp:lastModifiedBy>
  <cp:revision>15</cp:revision>
  <dcterms:created xsi:type="dcterms:W3CDTF">2014-10-08T08:27:35Z</dcterms:created>
  <dcterms:modified xsi:type="dcterms:W3CDTF">2014-10-08T12:53:20Z</dcterms:modified>
</cp:coreProperties>
</file>