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handoutMasters/handoutMaster1.xml" ContentType="application/vnd.openxmlformats-officedocument.presentationml.handoutMaster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76"/>
  </p:handoutMasterIdLst>
  <p:sldIdLst>
    <p:sldId id="256" r:id="rId2"/>
    <p:sldId id="259" r:id="rId3"/>
    <p:sldId id="258" r:id="rId4"/>
    <p:sldId id="257" r:id="rId5"/>
    <p:sldId id="263" r:id="rId6"/>
    <p:sldId id="264" r:id="rId7"/>
    <p:sldId id="261" r:id="rId8"/>
    <p:sldId id="262" r:id="rId9"/>
    <p:sldId id="265" r:id="rId10"/>
    <p:sldId id="260" r:id="rId11"/>
    <p:sldId id="270" r:id="rId12"/>
    <p:sldId id="286" r:id="rId13"/>
    <p:sldId id="269" r:id="rId14"/>
    <p:sldId id="285" r:id="rId15"/>
    <p:sldId id="266" r:id="rId16"/>
    <p:sldId id="274" r:id="rId17"/>
    <p:sldId id="273" r:id="rId18"/>
    <p:sldId id="276" r:id="rId19"/>
    <p:sldId id="277" r:id="rId20"/>
    <p:sldId id="278" r:id="rId21"/>
    <p:sldId id="279" r:id="rId22"/>
    <p:sldId id="280" r:id="rId23"/>
    <p:sldId id="281" r:id="rId24"/>
    <p:sldId id="282" r:id="rId25"/>
    <p:sldId id="283" r:id="rId26"/>
    <p:sldId id="284" r:id="rId27"/>
    <p:sldId id="275" r:id="rId28"/>
    <p:sldId id="267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09" r:id="rId52"/>
    <p:sldId id="310" r:id="rId53"/>
    <p:sldId id="311" r:id="rId54"/>
    <p:sldId id="312" r:id="rId55"/>
    <p:sldId id="313" r:id="rId56"/>
    <p:sldId id="314" r:id="rId57"/>
    <p:sldId id="315" r:id="rId58"/>
    <p:sldId id="316" r:id="rId59"/>
    <p:sldId id="317" r:id="rId60"/>
    <p:sldId id="318" r:id="rId61"/>
    <p:sldId id="319" r:id="rId62"/>
    <p:sldId id="320" r:id="rId63"/>
    <p:sldId id="321" r:id="rId64"/>
    <p:sldId id="322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</p:sldIdLst>
  <p:sldSz cx="9144000" cy="6858000" type="screen4x3"/>
  <p:notesSz cx="6662738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25D2E"/>
    <a:srgbClr val="D76B29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887663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773488" y="0"/>
            <a:ext cx="2887662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60F0F7-A72A-4326-A04C-2596F66668C0}" type="datetimeFigureOut">
              <a:rPr lang="it-IT" smtClean="0"/>
              <a:pPr/>
              <a:t>08/10/2014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1" y="9428164"/>
            <a:ext cx="2887663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773488" y="9428164"/>
            <a:ext cx="2887662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7E8187-7989-49D4-8598-AD2654EBD34E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B5729-E32C-48AE-9EC4-3E23347CA641}" type="datetimeFigureOut">
              <a:rPr lang="it-IT" smtClean="0"/>
              <a:pPr/>
              <a:t>08/10/2014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75A90-FE6F-49D1-8A2F-BFDF1DC443A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B5729-E32C-48AE-9EC4-3E23347CA641}" type="datetimeFigureOut">
              <a:rPr lang="it-IT" smtClean="0"/>
              <a:pPr/>
              <a:t>08/10/2014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75A90-FE6F-49D1-8A2F-BFDF1DC443A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B5729-E32C-48AE-9EC4-3E23347CA641}" type="datetimeFigureOut">
              <a:rPr lang="it-IT" smtClean="0"/>
              <a:pPr/>
              <a:t>08/10/2014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75A90-FE6F-49D1-8A2F-BFDF1DC443A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B5729-E32C-48AE-9EC4-3E23347CA641}" type="datetimeFigureOut">
              <a:rPr lang="it-IT" smtClean="0"/>
              <a:pPr/>
              <a:t>08/10/2014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75A90-FE6F-49D1-8A2F-BFDF1DC443A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B5729-E32C-48AE-9EC4-3E23347CA641}" type="datetimeFigureOut">
              <a:rPr lang="it-IT" smtClean="0"/>
              <a:pPr/>
              <a:t>08/10/2014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75A90-FE6F-49D1-8A2F-BFDF1DC443A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B5729-E32C-48AE-9EC4-3E23347CA641}" type="datetimeFigureOut">
              <a:rPr lang="it-IT" smtClean="0"/>
              <a:pPr/>
              <a:t>08/10/2014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75A90-FE6F-49D1-8A2F-BFDF1DC443A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B5729-E32C-48AE-9EC4-3E23347CA641}" type="datetimeFigureOut">
              <a:rPr lang="it-IT" smtClean="0"/>
              <a:pPr/>
              <a:t>08/10/2014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75A90-FE6F-49D1-8A2F-BFDF1DC443A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B5729-E32C-48AE-9EC4-3E23347CA641}" type="datetimeFigureOut">
              <a:rPr lang="it-IT" smtClean="0"/>
              <a:pPr/>
              <a:t>08/10/2014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75A90-FE6F-49D1-8A2F-BFDF1DC443A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B5729-E32C-48AE-9EC4-3E23347CA641}" type="datetimeFigureOut">
              <a:rPr lang="it-IT" smtClean="0"/>
              <a:pPr/>
              <a:t>08/10/2014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75A90-FE6F-49D1-8A2F-BFDF1DC443A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B5729-E32C-48AE-9EC4-3E23347CA641}" type="datetimeFigureOut">
              <a:rPr lang="it-IT" smtClean="0"/>
              <a:pPr/>
              <a:t>08/10/2014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75A90-FE6F-49D1-8A2F-BFDF1DC443A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5B5729-E32C-48AE-9EC4-3E23347CA641}" type="datetimeFigureOut">
              <a:rPr lang="it-IT" smtClean="0"/>
              <a:pPr/>
              <a:t>08/10/2014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C75A90-FE6F-49D1-8A2F-BFDF1DC443AD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5B5729-E32C-48AE-9EC4-3E23347CA641}" type="datetimeFigureOut">
              <a:rPr lang="it-IT" smtClean="0"/>
              <a:pPr/>
              <a:t>08/10/2014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C75A90-FE6F-49D1-8A2F-BFDF1DC443AD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hyperlink" Target="http://www.okkioallasalute/" TargetMode="Externa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oleObject1.bin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it-IT" sz="6000" b="1" i="1" dirty="0" smtClean="0">
                <a:solidFill>
                  <a:srgbClr val="002060"/>
                </a:solidFill>
              </a:rPr>
              <a:t>PEDIBUS</a:t>
            </a:r>
            <a:br>
              <a:rPr lang="it-IT" sz="6000" b="1" i="1" dirty="0" smtClean="0">
                <a:solidFill>
                  <a:srgbClr val="002060"/>
                </a:solidFill>
              </a:rPr>
            </a:br>
            <a:r>
              <a:rPr lang="it-IT" sz="6000" b="1" i="1" dirty="0" smtClean="0">
                <a:solidFill>
                  <a:srgbClr val="002060"/>
                </a:solidFill>
              </a:rPr>
              <a:t>tutti </a:t>
            </a:r>
            <a:r>
              <a:rPr lang="it-IT" sz="6000" b="1" i="1" dirty="0">
                <a:solidFill>
                  <a:srgbClr val="002060"/>
                </a:solidFill>
              </a:rPr>
              <a:t>a scuola a piedi</a:t>
            </a:r>
            <a:endParaRPr lang="it-IT" sz="6000" dirty="0">
              <a:solidFill>
                <a:srgbClr val="00206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>
                <a:solidFill>
                  <a:srgbClr val="002060"/>
                </a:solidFill>
              </a:rPr>
              <a:t>Progetto rivolto ai bambini</a:t>
            </a:r>
          </a:p>
          <a:p>
            <a:r>
              <a:rPr lang="it-IT" dirty="0" smtClean="0">
                <a:solidFill>
                  <a:srgbClr val="002060"/>
                </a:solidFill>
              </a:rPr>
              <a:t>della scuola Primaria</a:t>
            </a:r>
          </a:p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714356"/>
            <a:ext cx="7884499" cy="77944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00233" y="1928802"/>
            <a:ext cx="857256" cy="10885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1214446"/>
          </a:xfrm>
        </p:spPr>
        <p:txBody>
          <a:bodyPr>
            <a:noAutofit/>
          </a:bodyPr>
          <a:lstStyle/>
          <a:p>
            <a:r>
              <a:rPr lang="it-IT" sz="4800" b="1" i="1" dirty="0" smtClean="0">
                <a:solidFill>
                  <a:srgbClr val="002060"/>
                </a:solidFill>
              </a:rPr>
              <a:t>Sovrappeso e obesità</a:t>
            </a:r>
            <a:endParaRPr lang="it-IT" sz="4800" dirty="0">
              <a:solidFill>
                <a:srgbClr val="00206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28596" y="2033590"/>
            <a:ext cx="8286808" cy="3609988"/>
          </a:xfrm>
        </p:spPr>
        <p:txBody>
          <a:bodyPr>
            <a:normAutofit fontScale="85000" lnSpcReduction="20000"/>
          </a:bodyPr>
          <a:lstStyle/>
          <a:p>
            <a:pPr algn="l"/>
            <a:r>
              <a:rPr lang="it-IT" sz="2800" b="1" dirty="0" smtClean="0">
                <a:solidFill>
                  <a:srgbClr val="002060"/>
                </a:solidFill>
              </a:rPr>
              <a:t>Il sovrappeso e l’obesità infantile hanno una frequenza</a:t>
            </a:r>
          </a:p>
          <a:p>
            <a:pPr algn="l"/>
            <a:r>
              <a:rPr lang="it-IT" sz="2800" b="1" dirty="0" smtClean="0">
                <a:solidFill>
                  <a:srgbClr val="002060"/>
                </a:solidFill>
              </a:rPr>
              <a:t>del 30% circa nei bambini.</a:t>
            </a:r>
          </a:p>
          <a:p>
            <a:pPr algn="l"/>
            <a:r>
              <a:rPr lang="it-IT" sz="2800" dirty="0" smtClean="0">
                <a:solidFill>
                  <a:srgbClr val="002060"/>
                </a:solidFill>
              </a:rPr>
              <a:t>Questo dato è orientativo; i dati nazionali e relativi alle diverse regioni italiane sono stati resi disponibili dal progetto </a:t>
            </a:r>
            <a:r>
              <a:rPr lang="it-IT" sz="2800" b="1" dirty="0" smtClean="0">
                <a:solidFill>
                  <a:srgbClr val="002060"/>
                </a:solidFill>
              </a:rPr>
              <a:t>“</a:t>
            </a:r>
            <a:r>
              <a:rPr lang="it-IT" sz="2800" b="1" dirty="0" err="1" smtClean="0">
                <a:solidFill>
                  <a:srgbClr val="002060"/>
                </a:solidFill>
              </a:rPr>
              <a:t>OKkio</a:t>
            </a:r>
            <a:r>
              <a:rPr lang="it-IT" sz="2800" b="1" dirty="0" smtClean="0">
                <a:solidFill>
                  <a:srgbClr val="002060"/>
                </a:solidFill>
              </a:rPr>
              <a:t> alla salute” </a:t>
            </a:r>
            <a:r>
              <a:rPr lang="it-IT" sz="2800" dirty="0" smtClean="0">
                <a:solidFill>
                  <a:srgbClr val="002060"/>
                </a:solidFill>
              </a:rPr>
              <a:t>(piano di sorveglianza italiano in corso dal 2008) che prevede una rilevazione biennale nella popolazione scolastica della terza classe della scuola primaria.</a:t>
            </a:r>
          </a:p>
          <a:p>
            <a:pPr algn="l"/>
            <a:r>
              <a:rPr lang="it-IT" sz="2800" dirty="0" smtClean="0">
                <a:solidFill>
                  <a:srgbClr val="002060"/>
                </a:solidFill>
              </a:rPr>
              <a:t>In Liguria la prevalenza è compresa tra il 25 e il 33 %</a:t>
            </a:r>
          </a:p>
          <a:p>
            <a:pPr algn="l"/>
            <a:r>
              <a:rPr lang="it-IT" sz="2800" dirty="0" smtClean="0">
                <a:solidFill>
                  <a:srgbClr val="002060"/>
                </a:solidFill>
              </a:rPr>
              <a:t>per i bambini tra gli 8 e i 9 anni.</a:t>
            </a:r>
          </a:p>
          <a:p>
            <a:r>
              <a:rPr lang="it-IT" sz="2800" dirty="0" smtClean="0">
                <a:solidFill>
                  <a:srgbClr val="002060"/>
                </a:solidFill>
                <a:hlinkClick r:id="rId2"/>
              </a:rPr>
              <a:t>www.okkioallasalute</a:t>
            </a:r>
            <a:endParaRPr lang="it-IT" sz="2800" dirty="0" smtClean="0">
              <a:solidFill>
                <a:srgbClr val="002060"/>
              </a:solidFill>
            </a:endParaRPr>
          </a:p>
          <a:p>
            <a:pPr algn="l"/>
            <a:endParaRPr lang="it-IT" sz="2800" dirty="0">
              <a:solidFill>
                <a:srgbClr val="002060"/>
              </a:solidFill>
            </a:endParaRPr>
          </a:p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099" y="6080360"/>
            <a:ext cx="7143801" cy="7062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714356"/>
            <a:ext cx="714380" cy="90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1214446"/>
          </a:xfrm>
        </p:spPr>
        <p:txBody>
          <a:bodyPr>
            <a:noAutofit/>
          </a:bodyPr>
          <a:lstStyle/>
          <a:p>
            <a:r>
              <a:rPr lang="it-IT" sz="4800" b="1" i="1" dirty="0" smtClean="0">
                <a:solidFill>
                  <a:srgbClr val="002060"/>
                </a:solidFill>
              </a:rPr>
              <a:t>Sovrappeso e obesità</a:t>
            </a:r>
            <a:endParaRPr lang="it-IT" sz="4800" dirty="0">
              <a:solidFill>
                <a:srgbClr val="00206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28596" y="1819276"/>
            <a:ext cx="8286808" cy="3609988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it-IT" sz="2800" b="1" dirty="0" smtClean="0">
                <a:solidFill>
                  <a:srgbClr val="002060"/>
                </a:solidFill>
              </a:rPr>
              <a:t>Il sovrappeso e l’obesità infantile hanno cause genetiche e ambientali:</a:t>
            </a:r>
          </a:p>
          <a:p>
            <a:pPr algn="l"/>
            <a:endParaRPr lang="it-IT" sz="2600" b="1" dirty="0" smtClean="0">
              <a:solidFill>
                <a:srgbClr val="002060"/>
              </a:solidFill>
            </a:endParaRPr>
          </a:p>
          <a:p>
            <a:pPr algn="l">
              <a:buFontTx/>
              <a:buChar char="-"/>
            </a:pPr>
            <a:r>
              <a:rPr lang="it-IT" sz="2600" dirty="0" smtClean="0">
                <a:solidFill>
                  <a:srgbClr val="002060"/>
                </a:solidFill>
              </a:rPr>
              <a:t> predisposizione genetica legata alla storia evolutiva della nostra specie</a:t>
            </a:r>
          </a:p>
          <a:p>
            <a:pPr algn="l">
              <a:buFontTx/>
              <a:buChar char="-"/>
            </a:pPr>
            <a:r>
              <a:rPr lang="it-IT" sz="2600" dirty="0" smtClean="0">
                <a:solidFill>
                  <a:srgbClr val="002060"/>
                </a:solidFill>
              </a:rPr>
              <a:t> ereditarietà del Body Mass </a:t>
            </a:r>
            <a:r>
              <a:rPr lang="it-IT" sz="2600" dirty="0" err="1" smtClean="0">
                <a:solidFill>
                  <a:srgbClr val="002060"/>
                </a:solidFill>
              </a:rPr>
              <a:t>Index</a:t>
            </a:r>
            <a:r>
              <a:rPr lang="it-IT" sz="2600" dirty="0" smtClean="0">
                <a:solidFill>
                  <a:srgbClr val="002060"/>
                </a:solidFill>
              </a:rPr>
              <a:t>  (stimata tra il 40 e il 90 %)</a:t>
            </a:r>
          </a:p>
          <a:p>
            <a:pPr algn="l">
              <a:buFontTx/>
              <a:buChar char="-"/>
            </a:pPr>
            <a:r>
              <a:rPr lang="it-IT" sz="2600" dirty="0" smtClean="0">
                <a:solidFill>
                  <a:srgbClr val="002060"/>
                </a:solidFill>
              </a:rPr>
              <a:t> condizioni di nutrizione (disponibilità di cibo nell’ambiente e modalità di utilizzo)</a:t>
            </a:r>
          </a:p>
          <a:p>
            <a:pPr algn="l"/>
            <a:r>
              <a:rPr lang="it-IT" sz="2600" dirty="0" smtClean="0">
                <a:solidFill>
                  <a:srgbClr val="002060"/>
                </a:solidFill>
              </a:rPr>
              <a:t>- tendenza alla sedentarietà/scarsa attività fisica</a:t>
            </a:r>
          </a:p>
          <a:p>
            <a:pPr algn="l">
              <a:buFontTx/>
              <a:buChar char="-"/>
            </a:pPr>
            <a:r>
              <a:rPr lang="it-IT" sz="2600" dirty="0" smtClean="0">
                <a:solidFill>
                  <a:srgbClr val="002060"/>
                </a:solidFill>
              </a:rPr>
              <a:t> fattori sociali e culturali</a:t>
            </a:r>
          </a:p>
          <a:p>
            <a:pPr algn="l">
              <a:buFontTx/>
              <a:buChar char="-"/>
            </a:pPr>
            <a:r>
              <a:rPr lang="it-IT" sz="2600" dirty="0" smtClean="0">
                <a:solidFill>
                  <a:srgbClr val="002060"/>
                </a:solidFill>
              </a:rPr>
              <a:t> stile educativo famigliare</a:t>
            </a:r>
          </a:p>
          <a:p>
            <a:pPr algn="l">
              <a:buFontTx/>
              <a:buChar char="-"/>
            </a:pPr>
            <a:r>
              <a:rPr lang="it-IT" sz="2600" dirty="0" smtClean="0">
                <a:solidFill>
                  <a:srgbClr val="002060"/>
                </a:solidFill>
              </a:rPr>
              <a:t> stress e fattori psicologici (alimentazione legata a disturbi emozionali)</a:t>
            </a:r>
          </a:p>
          <a:p>
            <a:pPr algn="l"/>
            <a:endParaRPr lang="it-IT" sz="1200" dirty="0" smtClean="0">
              <a:solidFill>
                <a:srgbClr val="002060"/>
              </a:solidFill>
            </a:endParaRPr>
          </a:p>
          <a:p>
            <a:pPr algn="l"/>
            <a:r>
              <a:rPr lang="it-IT" sz="2400" i="1" dirty="0" smtClean="0">
                <a:solidFill>
                  <a:srgbClr val="002060"/>
                </a:solidFill>
              </a:rPr>
              <a:t>(Modello di </a:t>
            </a:r>
            <a:r>
              <a:rPr lang="it-IT" sz="2400" i="1" dirty="0" err="1" smtClean="0">
                <a:solidFill>
                  <a:srgbClr val="002060"/>
                </a:solidFill>
              </a:rPr>
              <a:t>Davison</a:t>
            </a:r>
            <a:r>
              <a:rPr lang="it-IT" sz="2400" i="1" dirty="0" smtClean="0">
                <a:solidFill>
                  <a:srgbClr val="002060"/>
                </a:solidFill>
              </a:rPr>
              <a:t> e </a:t>
            </a:r>
            <a:r>
              <a:rPr lang="it-IT" sz="2400" i="1" dirty="0" err="1" smtClean="0">
                <a:solidFill>
                  <a:srgbClr val="002060"/>
                </a:solidFill>
              </a:rPr>
              <a:t>Birch</a:t>
            </a:r>
            <a:r>
              <a:rPr lang="it-IT" sz="2400" i="1" dirty="0" smtClean="0">
                <a:solidFill>
                  <a:srgbClr val="002060"/>
                </a:solidFill>
              </a:rPr>
              <a:t>)</a:t>
            </a:r>
          </a:p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099" y="6080360"/>
            <a:ext cx="7143801" cy="7062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714356"/>
            <a:ext cx="714380" cy="90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1214446"/>
          </a:xfrm>
        </p:spPr>
        <p:txBody>
          <a:bodyPr>
            <a:noAutofit/>
          </a:bodyPr>
          <a:lstStyle/>
          <a:p>
            <a:endParaRPr lang="it-IT" sz="4800" dirty="0">
              <a:solidFill>
                <a:srgbClr val="00206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28596" y="1819276"/>
            <a:ext cx="8286808" cy="3609988"/>
          </a:xfrm>
        </p:spPr>
        <p:txBody>
          <a:bodyPr>
            <a:normAutofit/>
          </a:bodyPr>
          <a:lstStyle/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099" y="6080360"/>
            <a:ext cx="7143801" cy="7062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714356"/>
            <a:ext cx="714380" cy="90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26626" name="Object 2"/>
          <p:cNvGraphicFramePr>
            <a:graphicFrameLocks noChangeAspect="1"/>
          </p:cNvGraphicFramePr>
          <p:nvPr/>
        </p:nvGraphicFramePr>
        <p:xfrm>
          <a:off x="500034" y="71414"/>
          <a:ext cx="8072494" cy="6054371"/>
        </p:xfrm>
        <a:graphic>
          <a:graphicData uri="http://schemas.openxmlformats.org/presentationml/2006/ole">
            <p:oleObj spid="_x0000_s26626" name="Acrobat Document" r:id="rId5" imgW="9153000" imgH="6853320" progId="AcroExch.Document.11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800" b="1" i="1" dirty="0" smtClean="0">
                <a:solidFill>
                  <a:srgbClr val="002060"/>
                </a:solidFill>
              </a:rPr>
              <a:t>4 regole per stare bene</a:t>
            </a:r>
            <a:endParaRPr lang="it-IT" sz="4800" b="1" i="1" dirty="0">
              <a:solidFill>
                <a:srgbClr val="00206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525963"/>
          </a:xfrm>
        </p:spPr>
        <p:txBody>
          <a:bodyPr>
            <a:normAutofit fontScale="85000" lnSpcReduction="10000"/>
          </a:bodyPr>
          <a:lstStyle/>
          <a:p>
            <a:pPr>
              <a:buNone/>
            </a:pPr>
            <a:r>
              <a:rPr lang="it-IT" sz="2400" b="1" dirty="0" smtClean="0">
                <a:solidFill>
                  <a:srgbClr val="FF0000"/>
                </a:solidFill>
              </a:rPr>
              <a:t>L’EDUCAZIONE ALIMENTARE</a:t>
            </a:r>
          </a:p>
          <a:p>
            <a:pPr>
              <a:buNone/>
            </a:pPr>
            <a:r>
              <a:rPr lang="it-IT" sz="2400" dirty="0" smtClean="0">
                <a:solidFill>
                  <a:srgbClr val="002060"/>
                </a:solidFill>
              </a:rPr>
              <a:t>4 regole fondamentali per un corretto stile di vita nei bambini:</a:t>
            </a:r>
          </a:p>
          <a:p>
            <a:pPr>
              <a:buNone/>
            </a:pPr>
            <a:endParaRPr lang="it-IT" sz="110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it-IT" sz="2800" b="1" dirty="0" smtClean="0">
                <a:solidFill>
                  <a:srgbClr val="00B050"/>
                </a:solidFill>
              </a:rPr>
              <a:t>5</a:t>
            </a:r>
            <a:r>
              <a:rPr lang="it-IT" sz="2800" b="1" dirty="0" smtClean="0">
                <a:solidFill>
                  <a:srgbClr val="002060"/>
                </a:solidFill>
              </a:rPr>
              <a:t> porzioni di frutta e verdura al giorno</a:t>
            </a:r>
          </a:p>
          <a:p>
            <a:pPr>
              <a:buNone/>
            </a:pPr>
            <a:r>
              <a:rPr lang="it-IT" sz="2000" dirty="0" smtClean="0">
                <a:solidFill>
                  <a:srgbClr val="002060"/>
                </a:solidFill>
              </a:rPr>
              <a:t>Porzione = quantità che sta nella mano di una persona</a:t>
            </a:r>
          </a:p>
          <a:p>
            <a:pPr>
              <a:buNone/>
            </a:pPr>
            <a:endParaRPr lang="it-IT" sz="90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it-IT" sz="2800" b="1" dirty="0" smtClean="0">
                <a:solidFill>
                  <a:srgbClr val="00B0F0"/>
                </a:solidFill>
              </a:rPr>
              <a:t>2</a:t>
            </a:r>
            <a:r>
              <a:rPr lang="it-IT" sz="2800" b="1" dirty="0" smtClean="0">
                <a:solidFill>
                  <a:srgbClr val="002060"/>
                </a:solidFill>
              </a:rPr>
              <a:t> ore totali di esposizione a schermi</a:t>
            </a:r>
          </a:p>
          <a:p>
            <a:pPr>
              <a:buNone/>
            </a:pPr>
            <a:r>
              <a:rPr lang="it-IT" sz="2000" dirty="0" smtClean="0">
                <a:solidFill>
                  <a:srgbClr val="002060"/>
                </a:solidFill>
              </a:rPr>
              <a:t>TV, computer, DS</a:t>
            </a:r>
          </a:p>
          <a:p>
            <a:pPr>
              <a:buNone/>
            </a:pPr>
            <a:endParaRPr lang="it-IT" sz="1100" b="1" dirty="0" smtClean="0">
              <a:solidFill>
                <a:srgbClr val="D25D2E"/>
              </a:solidFill>
            </a:endParaRPr>
          </a:p>
          <a:p>
            <a:pPr>
              <a:buNone/>
            </a:pPr>
            <a:r>
              <a:rPr lang="it-IT" sz="2800" b="1" dirty="0" smtClean="0">
                <a:solidFill>
                  <a:srgbClr val="D25D2E"/>
                </a:solidFill>
              </a:rPr>
              <a:t>1</a:t>
            </a:r>
            <a:r>
              <a:rPr lang="it-IT" sz="2800" b="1" dirty="0" smtClean="0">
                <a:solidFill>
                  <a:srgbClr val="002060"/>
                </a:solidFill>
              </a:rPr>
              <a:t> ora al giorno di attività fisica </a:t>
            </a:r>
          </a:p>
          <a:p>
            <a:pPr>
              <a:buNone/>
            </a:pPr>
            <a:r>
              <a:rPr lang="it-IT" sz="2000" dirty="0" smtClean="0">
                <a:solidFill>
                  <a:srgbClr val="002060"/>
                </a:solidFill>
              </a:rPr>
              <a:t>Ideale per i bambini è il gioco libero, in movimento all’aperto </a:t>
            </a:r>
          </a:p>
          <a:p>
            <a:pPr>
              <a:buNone/>
            </a:pPr>
            <a:endParaRPr lang="it-IT" sz="1200" b="1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it-IT" sz="2800" b="1" dirty="0" smtClean="0">
                <a:solidFill>
                  <a:srgbClr val="FF0000"/>
                </a:solidFill>
              </a:rPr>
              <a:t>0</a:t>
            </a:r>
            <a:r>
              <a:rPr lang="it-IT" sz="2800" b="1" dirty="0" smtClean="0">
                <a:solidFill>
                  <a:srgbClr val="002060"/>
                </a:solidFill>
              </a:rPr>
              <a:t> bevande zuccherate</a:t>
            </a:r>
            <a:endParaRPr lang="it-IT" sz="2400" b="1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it-IT" sz="2000" dirty="0" smtClean="0">
                <a:solidFill>
                  <a:srgbClr val="002060"/>
                </a:solidFill>
              </a:rPr>
              <a:t>Lo zucchero è il nemico numero 1 perché lo si trova in grande quantità anche negli alimenti per la prima infanzia: i bambini si abituano a consumare molto zucchero fin dalla più tenera età, con il rischio che sostituiscano le bevande zuccherate all’acqua</a:t>
            </a:r>
          </a:p>
          <a:p>
            <a:pPr>
              <a:buNone/>
            </a:pPr>
            <a:endParaRPr lang="it-IT" sz="2400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it-IT" sz="2400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it-IT" sz="2800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099" y="6080360"/>
            <a:ext cx="7143801" cy="7062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57166"/>
            <a:ext cx="714380" cy="90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57158" y="785794"/>
            <a:ext cx="8229600" cy="642942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002060"/>
                </a:solidFill>
              </a:rPr>
              <a:t>IL DECALOGO DEL PEDIBUS</a:t>
            </a:r>
            <a:br>
              <a:rPr lang="it-IT" b="1" dirty="0" smtClean="0">
                <a:solidFill>
                  <a:srgbClr val="002060"/>
                </a:solidFill>
              </a:rPr>
            </a:b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214282" y="1142984"/>
            <a:ext cx="5143536" cy="4929222"/>
          </a:xfrm>
        </p:spPr>
        <p:txBody>
          <a:bodyPr>
            <a:noAutofit/>
          </a:bodyPr>
          <a:lstStyle/>
          <a:p>
            <a:pPr lvl="0">
              <a:buNone/>
            </a:pPr>
            <a:r>
              <a:rPr lang="it-IT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SUL MARCIAPIEDE</a:t>
            </a:r>
          </a:p>
          <a:p>
            <a:pPr lvl="0">
              <a:buNone/>
            </a:pPr>
            <a:r>
              <a:rPr lang="it-IT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Cammina sul marciapiede, anche se allunghi il percorso. </a:t>
            </a:r>
            <a:endParaRPr lang="it-IT" sz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>
              <a:buNone/>
            </a:pPr>
            <a:r>
              <a:rPr lang="it-IT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ATTRAVERSANDO LA STRADA</a:t>
            </a:r>
          </a:p>
          <a:p>
            <a:pPr lvl="0">
              <a:buNone/>
            </a:pPr>
            <a:r>
              <a:rPr lang="it-IT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Scegli le strisce pedonali o il semaforo</a:t>
            </a:r>
            <a:endParaRPr lang="it-IT" sz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>
              <a:buNone/>
            </a:pPr>
            <a:r>
              <a:rPr lang="it-IT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AL SEMAFORO</a:t>
            </a:r>
          </a:p>
          <a:p>
            <a:pPr lvl="0">
              <a:buNone/>
            </a:pPr>
            <a:r>
              <a:rPr lang="it-IT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Attraversa a semaforo verde, mai col rosso! </a:t>
            </a:r>
            <a:endParaRPr lang="it-IT" sz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>
              <a:buNone/>
            </a:pPr>
            <a:r>
              <a:rPr lang="it-IT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ASCOLTA!</a:t>
            </a:r>
          </a:p>
          <a:p>
            <a:pPr lvl="0">
              <a:buNone/>
            </a:pPr>
            <a:r>
              <a:rPr lang="it-IT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Presta attenzione ai rumori del traffico</a:t>
            </a:r>
          </a:p>
          <a:p>
            <a:pPr lvl="0">
              <a:buNone/>
            </a:pPr>
            <a:r>
              <a:rPr lang="it-IT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GUARDA!</a:t>
            </a:r>
          </a:p>
          <a:p>
            <a:pPr lvl="0">
              <a:buNone/>
            </a:pPr>
            <a:r>
              <a:rPr lang="it-IT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Renditi visibile e applica la </a:t>
            </a:r>
            <a:r>
              <a:rPr lang="it-IT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“Regola del 4”</a:t>
            </a:r>
            <a:endParaRPr lang="it-IT" sz="1200" b="1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>
              <a:buNone/>
            </a:pPr>
            <a:r>
              <a:rPr lang="it-IT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IN CURVA</a:t>
            </a:r>
          </a:p>
          <a:p>
            <a:pPr lvl="0">
              <a:buNone/>
            </a:pPr>
            <a:r>
              <a:rPr lang="it-IT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Non attraversare la strada in prossimità di una curva</a:t>
            </a:r>
            <a:endParaRPr lang="it-IT" sz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>
              <a:buNone/>
            </a:pPr>
            <a:r>
              <a:rPr lang="it-IT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AGLI INCROCI</a:t>
            </a:r>
          </a:p>
          <a:p>
            <a:pPr lvl="0">
              <a:buNone/>
            </a:pPr>
            <a:r>
              <a:rPr lang="it-IT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Attraversa prima una strada e poi l’altra, mai in diagonale.</a:t>
            </a:r>
          </a:p>
          <a:p>
            <a:pPr lvl="0">
              <a:buNone/>
            </a:pPr>
            <a:r>
              <a:rPr lang="it-IT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TRAM E AUTOBUS</a:t>
            </a:r>
          </a:p>
          <a:p>
            <a:pPr lvl="0">
              <a:buNone/>
            </a:pPr>
            <a:r>
              <a:rPr lang="it-IT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Attraversa la strada passando dietro al mezzo in sosta</a:t>
            </a:r>
            <a:endParaRPr lang="it-IT" sz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>
              <a:buNone/>
            </a:pPr>
            <a:r>
              <a:rPr lang="it-IT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LA SOSTA</a:t>
            </a:r>
          </a:p>
          <a:p>
            <a:pPr lvl="0">
              <a:buNone/>
            </a:pPr>
            <a:r>
              <a:rPr lang="it-IT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Sostare o indugiare sulla carreggiata è pericoloso. </a:t>
            </a:r>
            <a:endParaRPr lang="it-IT" sz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 lvl="0">
              <a:buNone/>
            </a:pPr>
            <a:r>
              <a:rPr lang="it-IT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GIOCARE</a:t>
            </a:r>
            <a:r>
              <a:rPr lang="it-IT" sz="14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Per strada non si corre né si gioca col pallone</a:t>
            </a:r>
            <a:endParaRPr lang="it-IT" sz="12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it-IT" sz="1200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 </a:t>
            </a:r>
            <a:endParaRPr lang="it-IT" sz="1100" dirty="0" smtClean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it-IT" sz="1200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099" y="6080360"/>
            <a:ext cx="7143801" cy="7062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5786" y="285728"/>
            <a:ext cx="714380" cy="90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5389519" y="1214422"/>
          <a:ext cx="3468761" cy="4857784"/>
        </p:xfrm>
        <a:graphic>
          <a:graphicData uri="http://schemas.openxmlformats.org/presentationml/2006/ole">
            <p:oleObj spid="_x0000_s1026" name="Acrobat Document" r:id="rId5" imgW="18013320" imgH="25179480" progId="AcroExch.Document.11">
              <p:embed/>
            </p:oleObj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800" b="1" i="1" dirty="0" smtClean="0">
                <a:solidFill>
                  <a:srgbClr val="002060"/>
                </a:solidFill>
              </a:rPr>
              <a:t>Il gioco del </a:t>
            </a:r>
            <a:r>
              <a:rPr lang="it-IT" sz="4800" b="1" i="1" dirty="0" err="1" smtClean="0">
                <a:solidFill>
                  <a:srgbClr val="002060"/>
                </a:solidFill>
              </a:rPr>
              <a:t>Pedibus</a:t>
            </a:r>
            <a:endParaRPr lang="it-IT" sz="4800" b="1" i="1" dirty="0">
              <a:solidFill>
                <a:srgbClr val="00206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149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2400" b="1" dirty="0" smtClean="0">
                <a:solidFill>
                  <a:srgbClr val="002060"/>
                </a:solidFill>
              </a:rPr>
              <a:t>STRUTTURA  E METODOLOGIA</a:t>
            </a:r>
          </a:p>
          <a:p>
            <a:pPr>
              <a:buNone/>
            </a:pPr>
            <a:r>
              <a:rPr lang="it-IT" sz="2400" dirty="0" smtClean="0">
                <a:solidFill>
                  <a:srgbClr val="002060"/>
                </a:solidFill>
              </a:rPr>
              <a:t>La struttura del gioco è molto semplice e consente di proporlo nell’ambito della classe, suddividendo i bambini in gruppi.</a:t>
            </a:r>
          </a:p>
          <a:p>
            <a:pPr>
              <a:buNone/>
            </a:pPr>
            <a:endParaRPr lang="it-IT" sz="110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it-IT" sz="2400" dirty="0" smtClean="0">
                <a:solidFill>
                  <a:srgbClr val="002060"/>
                </a:solidFill>
              </a:rPr>
              <a:t>Il </a:t>
            </a:r>
            <a:r>
              <a:rPr lang="it-IT" sz="2400" b="1" dirty="0" smtClean="0">
                <a:solidFill>
                  <a:srgbClr val="002060"/>
                </a:solidFill>
              </a:rPr>
              <a:t>gioco</a:t>
            </a:r>
            <a:r>
              <a:rPr lang="it-IT" sz="2400" dirty="0" smtClean="0">
                <a:solidFill>
                  <a:srgbClr val="002060"/>
                </a:solidFill>
              </a:rPr>
              <a:t> si ispira a un gioco della tradizione popolare di facile comprensione anche per i bambini più piccoli: 30 tessere che portano dal punto di partenza, idealmente identificata con la </a:t>
            </a:r>
            <a:r>
              <a:rPr lang="it-IT" sz="2400" b="1" dirty="0" smtClean="0">
                <a:solidFill>
                  <a:srgbClr val="002060"/>
                </a:solidFill>
              </a:rPr>
              <a:t>prima fermata del </a:t>
            </a:r>
            <a:r>
              <a:rPr lang="it-IT" sz="2400" b="1" dirty="0" err="1" smtClean="0">
                <a:solidFill>
                  <a:srgbClr val="002060"/>
                </a:solidFill>
              </a:rPr>
              <a:t>Pedibus</a:t>
            </a:r>
            <a:r>
              <a:rPr lang="it-IT" sz="2400" dirty="0" smtClean="0">
                <a:solidFill>
                  <a:srgbClr val="002060"/>
                </a:solidFill>
              </a:rPr>
              <a:t>, fino al traguardo (</a:t>
            </a:r>
            <a:r>
              <a:rPr lang="it-IT" sz="2400" b="1" dirty="0" smtClean="0">
                <a:solidFill>
                  <a:srgbClr val="002060"/>
                </a:solidFill>
              </a:rPr>
              <a:t>la scuola</a:t>
            </a:r>
            <a:r>
              <a:rPr lang="it-IT" sz="2400" dirty="0" smtClean="0">
                <a:solidFill>
                  <a:srgbClr val="002060"/>
                </a:solidFill>
              </a:rPr>
              <a:t>).</a:t>
            </a:r>
          </a:p>
          <a:p>
            <a:pPr>
              <a:buNone/>
            </a:pPr>
            <a:endParaRPr lang="it-IT" sz="100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it-IT" sz="2400" dirty="0" smtClean="0">
                <a:solidFill>
                  <a:srgbClr val="002060"/>
                </a:solidFill>
              </a:rPr>
              <a:t>La </a:t>
            </a:r>
            <a:r>
              <a:rPr lang="it-IT" sz="2400" b="1" dirty="0" smtClean="0">
                <a:solidFill>
                  <a:srgbClr val="002060"/>
                </a:solidFill>
              </a:rPr>
              <a:t>conduzione</a:t>
            </a:r>
            <a:r>
              <a:rPr lang="it-IT" sz="2400" dirty="0" smtClean="0">
                <a:solidFill>
                  <a:srgbClr val="002060"/>
                </a:solidFill>
              </a:rPr>
              <a:t> è affidata un adulto (educatore, insegnante,…)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099" y="6080360"/>
            <a:ext cx="7143801" cy="7062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85728"/>
            <a:ext cx="714380" cy="90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800" b="1" i="1" dirty="0" smtClean="0">
                <a:solidFill>
                  <a:srgbClr val="002060"/>
                </a:solidFill>
              </a:rPr>
              <a:t>Il gioco del </a:t>
            </a:r>
            <a:r>
              <a:rPr lang="it-IT" sz="4800" b="1" i="1" dirty="0" err="1" smtClean="0">
                <a:solidFill>
                  <a:srgbClr val="002060"/>
                </a:solidFill>
              </a:rPr>
              <a:t>Pedibus</a:t>
            </a:r>
            <a:endParaRPr lang="it-IT" sz="4800" b="1" i="1" dirty="0">
              <a:solidFill>
                <a:srgbClr val="00206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149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2400" b="1" dirty="0" smtClean="0">
                <a:solidFill>
                  <a:srgbClr val="002060"/>
                </a:solidFill>
              </a:rPr>
              <a:t>STRUTTURA  E METODOLOGIA</a:t>
            </a:r>
          </a:p>
          <a:p>
            <a:pPr>
              <a:buNone/>
            </a:pPr>
            <a:r>
              <a:rPr lang="it-IT" sz="2400" dirty="0" smtClean="0">
                <a:solidFill>
                  <a:srgbClr val="002060"/>
                </a:solidFill>
              </a:rPr>
              <a:t>Si procede lanciando il </a:t>
            </a:r>
            <a:r>
              <a:rPr lang="it-IT" sz="2400" b="1" dirty="0" smtClean="0">
                <a:solidFill>
                  <a:srgbClr val="002060"/>
                </a:solidFill>
              </a:rPr>
              <a:t>dado</a:t>
            </a:r>
            <a:r>
              <a:rPr lang="it-IT" sz="2400" dirty="0" smtClean="0">
                <a:solidFill>
                  <a:srgbClr val="002060"/>
                </a:solidFill>
              </a:rPr>
              <a:t>, affrontando imprevisti                        e rispondendo a domande.</a:t>
            </a:r>
          </a:p>
          <a:p>
            <a:pPr>
              <a:buNone/>
            </a:pPr>
            <a:r>
              <a:rPr lang="it-IT" sz="2400" dirty="0" smtClean="0">
                <a:solidFill>
                  <a:srgbClr val="002060"/>
                </a:solidFill>
              </a:rPr>
              <a:t>È possibile modulare la difficoltà del gioco selezionando               le domande in base all’età dei bambini.</a:t>
            </a:r>
          </a:p>
          <a:p>
            <a:pPr>
              <a:buNone/>
            </a:pPr>
            <a:r>
              <a:rPr lang="it-IT" sz="2400" b="1" dirty="0" smtClean="0">
                <a:solidFill>
                  <a:srgbClr val="002060"/>
                </a:solidFill>
              </a:rPr>
              <a:t>Tessere tematiche </a:t>
            </a:r>
            <a:r>
              <a:rPr lang="it-IT" sz="2400" dirty="0" smtClean="0">
                <a:solidFill>
                  <a:srgbClr val="002060"/>
                </a:solidFill>
              </a:rPr>
              <a:t>permettono di sviluppare la discussione        sui comportamenti più corretti da tenere in campo alimentare, nell’attività fisica e in strada.</a:t>
            </a:r>
          </a:p>
          <a:p>
            <a:pPr>
              <a:buNone/>
            </a:pPr>
            <a:r>
              <a:rPr lang="it-IT" sz="2400" dirty="0" smtClean="0">
                <a:solidFill>
                  <a:srgbClr val="002060"/>
                </a:solidFill>
              </a:rPr>
              <a:t>L’</a:t>
            </a:r>
            <a:r>
              <a:rPr lang="it-IT" sz="2400" b="1" dirty="0" smtClean="0">
                <a:solidFill>
                  <a:srgbClr val="002060"/>
                </a:solidFill>
              </a:rPr>
              <a:t>approccio ludico</a:t>
            </a:r>
            <a:r>
              <a:rPr lang="it-IT" sz="2400" dirty="0" smtClean="0">
                <a:solidFill>
                  <a:srgbClr val="002060"/>
                </a:solidFill>
              </a:rPr>
              <a:t> favorisce il coinvolgimento emotivo                dei partecipanti e l’assimilazione di concetti.</a:t>
            </a:r>
            <a:endParaRPr lang="it-IT" sz="2800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0099" y="6080360"/>
            <a:ext cx="7143801" cy="7062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85786" y="285728"/>
            <a:ext cx="714380" cy="90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800" b="1" i="1" dirty="0" smtClean="0">
                <a:solidFill>
                  <a:srgbClr val="002060"/>
                </a:solidFill>
              </a:rPr>
              <a:t>Il gioco del </a:t>
            </a:r>
            <a:r>
              <a:rPr lang="it-IT" sz="4800" b="1" i="1" dirty="0" err="1" smtClean="0">
                <a:solidFill>
                  <a:srgbClr val="002060"/>
                </a:solidFill>
              </a:rPr>
              <a:t>Pedibus</a:t>
            </a:r>
            <a:endParaRPr lang="it-IT" sz="4800" b="1" i="1" dirty="0">
              <a:solidFill>
                <a:srgbClr val="00206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714908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2400" b="1" dirty="0" smtClean="0">
                <a:solidFill>
                  <a:srgbClr val="002060"/>
                </a:solidFill>
              </a:rPr>
              <a:t>STRUTTURA  E METODOLOGIA</a:t>
            </a:r>
          </a:p>
          <a:p>
            <a:pPr>
              <a:buNone/>
            </a:pPr>
            <a:endParaRPr lang="it-IT" sz="100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it-IT" sz="2400" dirty="0" smtClean="0">
                <a:solidFill>
                  <a:srgbClr val="002060"/>
                </a:solidFill>
              </a:rPr>
              <a:t>Il </a:t>
            </a:r>
            <a:r>
              <a:rPr lang="it-IT" sz="2400" b="1" dirty="0" smtClean="0">
                <a:solidFill>
                  <a:srgbClr val="002060"/>
                </a:solidFill>
              </a:rPr>
              <a:t>gioco</a:t>
            </a:r>
            <a:r>
              <a:rPr lang="it-IT" sz="2400" dirty="0" smtClean="0">
                <a:solidFill>
                  <a:srgbClr val="002060"/>
                </a:solidFill>
              </a:rPr>
              <a:t> si ispira a un gioco della tradizione popolare di facile comprensione anche per i bambini più piccoli: 30 tessere che portano dal punto di partenza, idealmente identificata con la </a:t>
            </a:r>
            <a:r>
              <a:rPr lang="it-IT" sz="2400" b="1" dirty="0" smtClean="0">
                <a:solidFill>
                  <a:srgbClr val="002060"/>
                </a:solidFill>
              </a:rPr>
              <a:t>prima fermata del </a:t>
            </a:r>
            <a:r>
              <a:rPr lang="it-IT" sz="2400" b="1" dirty="0" err="1" smtClean="0">
                <a:solidFill>
                  <a:srgbClr val="002060"/>
                </a:solidFill>
              </a:rPr>
              <a:t>Pedibus</a:t>
            </a:r>
            <a:r>
              <a:rPr lang="it-IT" sz="2400" dirty="0" smtClean="0">
                <a:solidFill>
                  <a:srgbClr val="002060"/>
                </a:solidFill>
              </a:rPr>
              <a:t>, fino al traguardo (</a:t>
            </a:r>
            <a:r>
              <a:rPr lang="it-IT" sz="2400" b="1" dirty="0" smtClean="0">
                <a:solidFill>
                  <a:srgbClr val="002060"/>
                </a:solidFill>
              </a:rPr>
              <a:t>la scuola</a:t>
            </a:r>
            <a:r>
              <a:rPr lang="it-IT" sz="2400" dirty="0" smtClean="0">
                <a:solidFill>
                  <a:srgbClr val="002060"/>
                </a:solidFill>
              </a:rPr>
              <a:t>).</a:t>
            </a:r>
          </a:p>
          <a:p>
            <a:pPr>
              <a:buNone/>
            </a:pPr>
            <a:endParaRPr lang="it-IT" sz="120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it-IT" sz="2400" dirty="0" smtClean="0">
                <a:solidFill>
                  <a:srgbClr val="002060"/>
                </a:solidFill>
              </a:rPr>
              <a:t>La struttura del gioco è molto semplice e consente di proporlo nell’ambito della classe, suddividendo i bambini in gruppi.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099" y="6080360"/>
            <a:ext cx="7143801" cy="7062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85728"/>
            <a:ext cx="714380" cy="90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928670"/>
            <a:ext cx="6400800" cy="4710130"/>
          </a:xfrm>
        </p:spPr>
        <p:txBody>
          <a:bodyPr>
            <a:normAutofit lnSpcReduction="10000"/>
          </a:bodyPr>
          <a:lstStyle/>
          <a:p>
            <a:r>
              <a:rPr lang="it-IT" sz="5400" b="1" dirty="0" smtClean="0">
                <a:solidFill>
                  <a:srgbClr val="0070C0"/>
                </a:solidFill>
              </a:rPr>
              <a:t>PARTENZA</a:t>
            </a:r>
            <a:r>
              <a:rPr lang="it-IT" sz="4800" dirty="0" smtClean="0">
                <a:solidFill>
                  <a:srgbClr val="0070C0"/>
                </a:solidFill>
              </a:rPr>
              <a:t> </a:t>
            </a:r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sz="5400" b="1" dirty="0" smtClean="0">
                <a:solidFill>
                  <a:srgbClr val="0070C0"/>
                </a:solidFill>
              </a:rPr>
              <a:t>Fermata del </a:t>
            </a:r>
            <a:r>
              <a:rPr lang="it-IT" sz="5400" b="1" dirty="0" err="1" smtClean="0">
                <a:solidFill>
                  <a:srgbClr val="0070C0"/>
                </a:solidFill>
              </a:rPr>
              <a:t>Pedibus</a:t>
            </a:r>
            <a:endParaRPr lang="it-IT" sz="5400" b="1" dirty="0">
              <a:solidFill>
                <a:srgbClr val="0070C0"/>
              </a:solidFill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1142976" y="428604"/>
            <a:ext cx="6786610" cy="592935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0B0F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2153321"/>
            <a:ext cx="1285884" cy="1632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Rettangolo arrotondato 3"/>
          <p:cNvSpPr/>
          <p:nvPr/>
        </p:nvSpPr>
        <p:spPr>
          <a:xfrm>
            <a:off x="1500166" y="642918"/>
            <a:ext cx="6429420" cy="5715040"/>
          </a:xfrm>
          <a:prstGeom prst="round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0B0F0"/>
              </a:solidFill>
            </a:endParaRPr>
          </a:p>
        </p:txBody>
      </p:sp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71604" y="3165250"/>
            <a:ext cx="6281108" cy="62094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1214446"/>
          </a:xfrm>
        </p:spPr>
        <p:txBody>
          <a:bodyPr>
            <a:noAutofit/>
          </a:bodyPr>
          <a:lstStyle/>
          <a:p>
            <a:r>
              <a:rPr lang="it-IT" sz="6000" b="1" i="1" dirty="0" smtClean="0">
                <a:solidFill>
                  <a:srgbClr val="002060"/>
                </a:solidFill>
              </a:rPr>
              <a:t>Cos’è il PEDIBUS</a:t>
            </a:r>
            <a:endParaRPr lang="it-IT" sz="6000" dirty="0">
              <a:solidFill>
                <a:srgbClr val="00206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14348" y="2033590"/>
            <a:ext cx="7858180" cy="3609988"/>
          </a:xfrm>
        </p:spPr>
        <p:txBody>
          <a:bodyPr>
            <a:normAutofit/>
          </a:bodyPr>
          <a:lstStyle/>
          <a:p>
            <a:pPr algn="l"/>
            <a:r>
              <a:rPr lang="it-IT" sz="2800" dirty="0" smtClean="0">
                <a:solidFill>
                  <a:srgbClr val="002060"/>
                </a:solidFill>
              </a:rPr>
              <a:t>Il </a:t>
            </a:r>
            <a:r>
              <a:rPr lang="it-IT" sz="2800" dirty="0" err="1" smtClean="0">
                <a:solidFill>
                  <a:srgbClr val="002060"/>
                </a:solidFill>
              </a:rPr>
              <a:t>Pedibus</a:t>
            </a:r>
            <a:r>
              <a:rPr lang="it-IT" sz="2800" dirty="0" smtClean="0">
                <a:solidFill>
                  <a:srgbClr val="002060"/>
                </a:solidFill>
              </a:rPr>
              <a:t> è un servizio di accompagnamento</a:t>
            </a:r>
          </a:p>
          <a:p>
            <a:pPr algn="l"/>
            <a:r>
              <a:rPr lang="it-IT" sz="2800" dirty="0" smtClean="0">
                <a:solidFill>
                  <a:srgbClr val="002060"/>
                </a:solidFill>
              </a:rPr>
              <a:t>a piedi dei bambini nel tragitto da casa a scuola.</a:t>
            </a:r>
          </a:p>
          <a:p>
            <a:pPr algn="l"/>
            <a:endParaRPr lang="it-IT" sz="1100" dirty="0" smtClean="0">
              <a:solidFill>
                <a:srgbClr val="002060"/>
              </a:solidFill>
            </a:endParaRPr>
          </a:p>
          <a:p>
            <a:pPr algn="l"/>
            <a:r>
              <a:rPr lang="it-IT" sz="2800" dirty="0" smtClean="0">
                <a:solidFill>
                  <a:srgbClr val="002060"/>
                </a:solidFill>
              </a:rPr>
              <a:t>La partecipazione è gratuita per le famiglie.</a:t>
            </a:r>
          </a:p>
          <a:p>
            <a:pPr algn="l"/>
            <a:r>
              <a:rPr lang="it-IT" sz="2800" dirty="0" smtClean="0">
                <a:solidFill>
                  <a:srgbClr val="002060"/>
                </a:solidFill>
              </a:rPr>
              <a:t>   </a:t>
            </a:r>
            <a:endParaRPr lang="it-IT" sz="2800" b="1" dirty="0">
              <a:solidFill>
                <a:srgbClr val="002060"/>
              </a:solidFill>
            </a:endParaRPr>
          </a:p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099" y="6080360"/>
            <a:ext cx="7143801" cy="7062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714356"/>
            <a:ext cx="714380" cy="90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Rettangolo arrotondato 3"/>
          <p:cNvSpPr/>
          <p:nvPr/>
        </p:nvSpPr>
        <p:spPr>
          <a:xfrm>
            <a:off x="1142976" y="428604"/>
            <a:ext cx="6786610" cy="5929354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0B0F0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21094" y="2357430"/>
            <a:ext cx="1951038" cy="18573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Rettangolo arrotondato 3"/>
          <p:cNvSpPr/>
          <p:nvPr/>
        </p:nvSpPr>
        <p:spPr>
          <a:xfrm>
            <a:off x="1142976" y="428604"/>
            <a:ext cx="6786610" cy="5929354"/>
          </a:xfrm>
          <a:prstGeom prst="round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0B0F0"/>
              </a:solidFill>
            </a:endParaRPr>
          </a:p>
        </p:txBody>
      </p:sp>
      <p:pic>
        <p:nvPicPr>
          <p:cNvPr id="5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21094" y="2357430"/>
            <a:ext cx="1951038" cy="1857388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Rettangolo arrotondato 3"/>
          <p:cNvSpPr/>
          <p:nvPr/>
        </p:nvSpPr>
        <p:spPr>
          <a:xfrm>
            <a:off x="1142976" y="428604"/>
            <a:ext cx="6786610" cy="5929354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0B0F0"/>
              </a:solidFill>
            </a:endParaRPr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14678" y="2143116"/>
            <a:ext cx="2432754" cy="214314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4" name="Rettangolo arrotondato 3"/>
          <p:cNvSpPr/>
          <p:nvPr/>
        </p:nvSpPr>
        <p:spPr>
          <a:xfrm>
            <a:off x="1142976" y="428604"/>
            <a:ext cx="6786610" cy="5929354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0B0F0"/>
              </a:solidFill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43306" y="2428868"/>
            <a:ext cx="1729919" cy="178595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4" name="Rettangolo arrotondato 3"/>
          <p:cNvSpPr/>
          <p:nvPr/>
        </p:nvSpPr>
        <p:spPr>
          <a:xfrm>
            <a:off x="1142976" y="428604"/>
            <a:ext cx="6786610" cy="5929354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0B0F0"/>
              </a:solidFill>
            </a:endParaRP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500430" y="2428868"/>
            <a:ext cx="2000264" cy="200026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it-IT" dirty="0" smtClean="0"/>
              <a:t/>
            </a:r>
            <a:br>
              <a:rPr lang="it-IT" dirty="0" smtClean="0"/>
            </a:b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  <p:sp>
        <p:nvSpPr>
          <p:cNvPr id="4" name="Rettangolo arrotondato 3"/>
          <p:cNvSpPr/>
          <p:nvPr/>
        </p:nvSpPr>
        <p:spPr>
          <a:xfrm>
            <a:off x="1142976" y="428604"/>
            <a:ext cx="6786610" cy="5929354"/>
          </a:xfrm>
          <a:prstGeom prst="roundRect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0B0F0"/>
              </a:solidFill>
            </a:endParaRPr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26783" y="2285992"/>
            <a:ext cx="2002473" cy="200026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928670"/>
            <a:ext cx="6400800" cy="4710130"/>
          </a:xfrm>
        </p:spPr>
        <p:txBody>
          <a:bodyPr>
            <a:normAutofit lnSpcReduction="10000"/>
          </a:bodyPr>
          <a:lstStyle/>
          <a:p>
            <a:r>
              <a:rPr lang="it-IT" sz="5400" b="1" dirty="0" smtClean="0">
                <a:solidFill>
                  <a:srgbClr val="0070C0"/>
                </a:solidFill>
              </a:rPr>
              <a:t>SEI ARRIVATO</a:t>
            </a:r>
            <a:endParaRPr lang="it-IT" sz="4800" dirty="0" smtClean="0">
              <a:solidFill>
                <a:srgbClr val="0070C0"/>
              </a:solidFill>
            </a:endParaRPr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endParaRPr lang="it-IT" dirty="0" smtClean="0"/>
          </a:p>
          <a:p>
            <a:r>
              <a:rPr lang="it-IT" sz="5400" b="1" dirty="0" smtClean="0">
                <a:solidFill>
                  <a:srgbClr val="0070C0"/>
                </a:solidFill>
              </a:rPr>
              <a:t>A SCUOLA!</a:t>
            </a:r>
            <a:endParaRPr lang="it-IT" sz="5400" b="1" dirty="0">
              <a:solidFill>
                <a:srgbClr val="0070C0"/>
              </a:solidFill>
            </a:endParaRPr>
          </a:p>
        </p:txBody>
      </p:sp>
      <p:sp>
        <p:nvSpPr>
          <p:cNvPr id="4" name="Rettangolo arrotondato 3"/>
          <p:cNvSpPr/>
          <p:nvPr/>
        </p:nvSpPr>
        <p:spPr>
          <a:xfrm>
            <a:off x="1142976" y="428604"/>
            <a:ext cx="6786610" cy="5929354"/>
          </a:xfrm>
          <a:prstGeom prst="round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>
              <a:solidFill>
                <a:srgbClr val="00B0F0"/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4744" y="2153321"/>
            <a:ext cx="1285884" cy="1632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1214446"/>
          </a:xfrm>
        </p:spPr>
        <p:txBody>
          <a:bodyPr>
            <a:noAutofit/>
          </a:bodyPr>
          <a:lstStyle/>
          <a:p>
            <a:r>
              <a:rPr lang="it-IT" sz="6000" b="1" i="1" dirty="0" smtClean="0">
                <a:solidFill>
                  <a:srgbClr val="002060"/>
                </a:solidFill>
              </a:rPr>
              <a:t>Alcuni dati</a:t>
            </a:r>
            <a:endParaRPr lang="it-IT" sz="6000" dirty="0">
              <a:solidFill>
                <a:srgbClr val="00206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428596" y="2033590"/>
            <a:ext cx="8286808" cy="3609988"/>
          </a:xfrm>
        </p:spPr>
        <p:txBody>
          <a:bodyPr>
            <a:normAutofit/>
          </a:bodyPr>
          <a:lstStyle/>
          <a:p>
            <a:pPr algn="l"/>
            <a:r>
              <a:rPr lang="it-IT" sz="2800" dirty="0" smtClean="0">
                <a:solidFill>
                  <a:srgbClr val="002060"/>
                </a:solidFill>
              </a:rPr>
              <a:t>Le stime dell’</a:t>
            </a:r>
            <a:r>
              <a:rPr lang="it-IT" sz="2800" b="1" dirty="0" smtClean="0">
                <a:solidFill>
                  <a:srgbClr val="002060"/>
                </a:solidFill>
              </a:rPr>
              <a:t>OMS - Organizzazione Mondiale della Sanità</a:t>
            </a:r>
            <a:r>
              <a:rPr lang="it-IT" sz="2800" dirty="0" smtClean="0">
                <a:solidFill>
                  <a:srgbClr val="002060"/>
                </a:solidFill>
              </a:rPr>
              <a:t> rilevano che circa il 30% delle malattie infantili, dalla nascita fino ai 19 anni di età, sia attribuibile all’ambiente insalubre o insicuro.</a:t>
            </a:r>
          </a:p>
          <a:p>
            <a:pPr algn="l"/>
            <a:endParaRPr lang="it-IT" sz="1100" dirty="0" smtClean="0">
              <a:solidFill>
                <a:srgbClr val="002060"/>
              </a:solidFill>
            </a:endParaRPr>
          </a:p>
          <a:p>
            <a:pPr algn="l"/>
            <a:r>
              <a:rPr lang="it-IT" sz="2800" dirty="0" smtClean="0">
                <a:solidFill>
                  <a:srgbClr val="002060"/>
                </a:solidFill>
              </a:rPr>
              <a:t>Il 16% di malattie e decessi è causata da incidenti.</a:t>
            </a:r>
          </a:p>
          <a:p>
            <a:pPr algn="l"/>
            <a:endParaRPr lang="it-IT" sz="1100" dirty="0" smtClean="0">
              <a:solidFill>
                <a:srgbClr val="002060"/>
              </a:solidFill>
            </a:endParaRPr>
          </a:p>
          <a:p>
            <a:pPr algn="l"/>
            <a:r>
              <a:rPr lang="it-IT" sz="2800" b="1" dirty="0" smtClean="0">
                <a:solidFill>
                  <a:srgbClr val="002060"/>
                </a:solidFill>
              </a:rPr>
              <a:t>Gli incidenti sono la prima causa di morte per i minori.</a:t>
            </a:r>
            <a:endParaRPr lang="it-IT" sz="2800" b="1" dirty="0">
              <a:solidFill>
                <a:srgbClr val="002060"/>
              </a:solidFill>
            </a:endParaRPr>
          </a:p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099" y="6080360"/>
            <a:ext cx="7143801" cy="7062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714356"/>
            <a:ext cx="714380" cy="90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 t="3906" b="6250"/>
          <a:stretch>
            <a:fillRect/>
          </a:stretch>
        </p:blipFill>
        <p:spPr bwMode="auto">
          <a:xfrm>
            <a:off x="0" y="428604"/>
            <a:ext cx="9144000" cy="6161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 err="1" smtClean="0">
                <a:solidFill>
                  <a:srgbClr val="002060"/>
                </a:solidFill>
              </a:rPr>
              <a:t>Pedibus</a:t>
            </a:r>
            <a:r>
              <a:rPr lang="it-IT" dirty="0" smtClean="0">
                <a:solidFill>
                  <a:srgbClr val="002060"/>
                </a:solidFill>
              </a:rPr>
              <a:t> a Imperia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525963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it-IT" sz="2800" dirty="0">
                <a:solidFill>
                  <a:srgbClr val="002060"/>
                </a:solidFill>
              </a:rPr>
              <a:t>Il </a:t>
            </a:r>
            <a:r>
              <a:rPr lang="it-IT" sz="2800" b="1" dirty="0" smtClean="0">
                <a:solidFill>
                  <a:srgbClr val="002060"/>
                </a:solidFill>
              </a:rPr>
              <a:t>CEA </a:t>
            </a:r>
            <a:r>
              <a:rPr lang="it-IT" sz="2800" dirty="0" smtClean="0">
                <a:solidFill>
                  <a:srgbClr val="002060"/>
                </a:solidFill>
              </a:rPr>
              <a:t>- </a:t>
            </a:r>
            <a:r>
              <a:rPr lang="it-IT" sz="2800" b="1" dirty="0" smtClean="0">
                <a:solidFill>
                  <a:srgbClr val="002060"/>
                </a:solidFill>
              </a:rPr>
              <a:t>Centro </a:t>
            </a:r>
            <a:r>
              <a:rPr lang="it-IT" sz="2800" b="1" dirty="0">
                <a:solidFill>
                  <a:srgbClr val="002060"/>
                </a:solidFill>
              </a:rPr>
              <a:t>di Educazione Ambientale </a:t>
            </a:r>
            <a:r>
              <a:rPr lang="it-IT" sz="2800" dirty="0" smtClean="0">
                <a:solidFill>
                  <a:srgbClr val="002060"/>
                </a:solidFill>
              </a:rPr>
              <a:t>del </a:t>
            </a:r>
            <a:r>
              <a:rPr lang="it-IT" sz="2800" dirty="0">
                <a:solidFill>
                  <a:srgbClr val="002060"/>
                </a:solidFill>
              </a:rPr>
              <a:t>Comune di </a:t>
            </a:r>
            <a:r>
              <a:rPr lang="it-IT" sz="2800" dirty="0" smtClean="0">
                <a:solidFill>
                  <a:srgbClr val="002060"/>
                </a:solidFill>
              </a:rPr>
              <a:t>Imperia </a:t>
            </a:r>
            <a:r>
              <a:rPr lang="it-IT" sz="2800" dirty="0">
                <a:solidFill>
                  <a:srgbClr val="002060"/>
                </a:solidFill>
              </a:rPr>
              <a:t>ha organizzato e realizzato per l'intero anno scolastico 2012-2013 il progetto </a:t>
            </a:r>
            <a:r>
              <a:rPr lang="it-IT" sz="2800" i="1" dirty="0" err="1">
                <a:solidFill>
                  <a:srgbClr val="002060"/>
                </a:solidFill>
              </a:rPr>
              <a:t>Pedibus</a:t>
            </a:r>
            <a:r>
              <a:rPr lang="it-IT" sz="2800" i="1" dirty="0">
                <a:solidFill>
                  <a:srgbClr val="002060"/>
                </a:solidFill>
              </a:rPr>
              <a:t> </a:t>
            </a:r>
            <a:r>
              <a:rPr lang="it-IT" sz="2800" dirty="0">
                <a:solidFill>
                  <a:srgbClr val="002060"/>
                </a:solidFill>
              </a:rPr>
              <a:t>in forma sperimentale in una scuola della città di Imperia, grazie al contributo di </a:t>
            </a:r>
            <a:r>
              <a:rPr lang="it-IT" sz="2800" b="1" dirty="0" smtClean="0">
                <a:solidFill>
                  <a:srgbClr val="002060"/>
                </a:solidFill>
              </a:rPr>
              <a:t>ARPAL</a:t>
            </a:r>
            <a:r>
              <a:rPr lang="it-IT" sz="2800" dirty="0" smtClean="0">
                <a:solidFill>
                  <a:srgbClr val="002060"/>
                </a:solidFill>
              </a:rPr>
              <a:t> e del </a:t>
            </a:r>
            <a:r>
              <a:rPr lang="it-IT" sz="2800" b="1" dirty="0" smtClean="0">
                <a:solidFill>
                  <a:srgbClr val="002060"/>
                </a:solidFill>
              </a:rPr>
              <a:t>CEA provinciale</a:t>
            </a:r>
            <a:r>
              <a:rPr lang="it-IT" sz="2800" dirty="0" smtClean="0">
                <a:solidFill>
                  <a:srgbClr val="002060"/>
                </a:solidFill>
              </a:rPr>
              <a:t>.</a:t>
            </a:r>
          </a:p>
          <a:p>
            <a:pPr>
              <a:buNone/>
            </a:pPr>
            <a:r>
              <a:rPr lang="it-IT" sz="2800" dirty="0" smtClean="0">
                <a:solidFill>
                  <a:srgbClr val="002060"/>
                </a:solidFill>
              </a:rPr>
              <a:t>Sono partner del progetto:</a:t>
            </a:r>
          </a:p>
          <a:p>
            <a:pPr>
              <a:buNone/>
            </a:pPr>
            <a:r>
              <a:rPr lang="it-IT" sz="2800" b="1" dirty="0" smtClean="0">
                <a:solidFill>
                  <a:srgbClr val="002060"/>
                </a:solidFill>
              </a:rPr>
              <a:t>Comune di Imperia - Servizi Educativi</a:t>
            </a:r>
          </a:p>
          <a:p>
            <a:pPr>
              <a:buNone/>
            </a:pPr>
            <a:r>
              <a:rPr lang="it-IT" sz="2800" b="1" dirty="0" smtClean="0">
                <a:solidFill>
                  <a:srgbClr val="002060"/>
                </a:solidFill>
              </a:rPr>
              <a:t>ASL</a:t>
            </a:r>
          </a:p>
          <a:p>
            <a:pPr>
              <a:buNone/>
            </a:pPr>
            <a:r>
              <a:rPr lang="it-IT" sz="2800" b="1" dirty="0" smtClean="0">
                <a:solidFill>
                  <a:srgbClr val="002060"/>
                </a:solidFill>
              </a:rPr>
              <a:t>ACI</a:t>
            </a:r>
          </a:p>
          <a:p>
            <a:pPr>
              <a:buNone/>
            </a:pPr>
            <a:r>
              <a:rPr lang="it-IT" sz="2800" b="1" dirty="0" err="1" smtClean="0">
                <a:solidFill>
                  <a:srgbClr val="002060"/>
                </a:solidFill>
              </a:rPr>
              <a:t>Auser</a:t>
            </a:r>
            <a:r>
              <a:rPr lang="it-IT" sz="2800" b="1" dirty="0" smtClean="0">
                <a:solidFill>
                  <a:srgbClr val="002060"/>
                </a:solidFill>
              </a:rPr>
              <a:t> “Filo d'argento”</a:t>
            </a:r>
          </a:p>
          <a:p>
            <a:pPr>
              <a:buNone/>
            </a:pPr>
            <a:r>
              <a:rPr lang="it-IT" sz="2800" b="1" dirty="0" smtClean="0">
                <a:solidFill>
                  <a:srgbClr val="002060"/>
                </a:solidFill>
              </a:rPr>
              <a:t>Coop Liguria</a:t>
            </a:r>
            <a:endParaRPr lang="it-IT" sz="2800" b="1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099" y="6080360"/>
            <a:ext cx="7143801" cy="7062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357166"/>
            <a:ext cx="714380" cy="90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/>
          <a:srcRect t="3906" b="6250"/>
          <a:stretch>
            <a:fillRect/>
          </a:stretch>
        </p:blipFill>
        <p:spPr bwMode="auto">
          <a:xfrm>
            <a:off x="0" y="285728"/>
            <a:ext cx="9144000" cy="6161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/>
          <a:srcRect t="3906" b="6250"/>
          <a:stretch>
            <a:fillRect/>
          </a:stretch>
        </p:blipFill>
        <p:spPr bwMode="auto">
          <a:xfrm>
            <a:off x="0" y="285728"/>
            <a:ext cx="9144000" cy="6161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/>
          <a:srcRect t="3906" b="6250"/>
          <a:stretch>
            <a:fillRect/>
          </a:stretch>
        </p:blipFill>
        <p:spPr bwMode="auto">
          <a:xfrm>
            <a:off x="0" y="285728"/>
            <a:ext cx="9144000" cy="6161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/>
          <p:cNvPicPr>
            <a:picLocks noChangeAspect="1" noChangeArrowheads="1"/>
          </p:cNvPicPr>
          <p:nvPr/>
        </p:nvPicPr>
        <p:blipFill>
          <a:blip r:embed="rId2"/>
          <a:srcRect t="3906" b="6250"/>
          <a:stretch>
            <a:fillRect/>
          </a:stretch>
        </p:blipFill>
        <p:spPr bwMode="auto">
          <a:xfrm>
            <a:off x="0" y="285728"/>
            <a:ext cx="9144000" cy="61615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5E88BF"/>
              </a:clrFrom>
              <a:clrTo>
                <a:srgbClr val="5E88BF">
                  <a:alpha val="0"/>
                </a:srgbClr>
              </a:clrTo>
            </a:clrChange>
          </a:blip>
          <a:srcRect l="24218" t="3906" r="24219" b="42969"/>
          <a:stretch>
            <a:fillRect/>
          </a:stretch>
        </p:blipFill>
        <p:spPr bwMode="auto">
          <a:xfrm>
            <a:off x="1046325" y="285728"/>
            <a:ext cx="7026137" cy="5429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Immagine 41" descr="2013-05-20 08.24.3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IMG_2864 [Risoluzione del desktop]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G_2865 [Risoluzione del desktop]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G_2866 [Risoluzione del desktop]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G_2867 [Risoluzione del desktop]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1214446"/>
          </a:xfrm>
        </p:spPr>
        <p:txBody>
          <a:bodyPr>
            <a:noAutofit/>
          </a:bodyPr>
          <a:lstStyle/>
          <a:p>
            <a:r>
              <a:rPr lang="it-IT" sz="6000" b="1" i="1" dirty="0" smtClean="0">
                <a:solidFill>
                  <a:srgbClr val="002060"/>
                </a:solidFill>
              </a:rPr>
              <a:t>Obiettivi</a:t>
            </a:r>
            <a:endParaRPr lang="it-IT" sz="6000" dirty="0">
              <a:solidFill>
                <a:srgbClr val="00206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14348" y="2033590"/>
            <a:ext cx="7858180" cy="3609988"/>
          </a:xfrm>
        </p:spPr>
        <p:txBody>
          <a:bodyPr>
            <a:normAutofit fontScale="25000" lnSpcReduction="20000"/>
          </a:bodyPr>
          <a:lstStyle/>
          <a:p>
            <a:pPr algn="l"/>
            <a:r>
              <a:rPr lang="it-IT" sz="11200" dirty="0">
                <a:solidFill>
                  <a:srgbClr val="002060"/>
                </a:solidFill>
              </a:rPr>
              <a:t>Il progetto </a:t>
            </a:r>
            <a:r>
              <a:rPr lang="it-IT" sz="11200" dirty="0" smtClean="0">
                <a:solidFill>
                  <a:srgbClr val="002060"/>
                </a:solidFill>
              </a:rPr>
              <a:t>è </a:t>
            </a:r>
            <a:r>
              <a:rPr lang="it-IT" sz="11200" dirty="0">
                <a:solidFill>
                  <a:srgbClr val="002060"/>
                </a:solidFill>
              </a:rPr>
              <a:t>nato negli anni </a:t>
            </a:r>
            <a:r>
              <a:rPr lang="it-IT" sz="11200" dirty="0" smtClean="0">
                <a:solidFill>
                  <a:srgbClr val="002060"/>
                </a:solidFill>
              </a:rPr>
              <a:t>’90 con </a:t>
            </a:r>
            <a:r>
              <a:rPr lang="it-IT" sz="11200" dirty="0">
                <a:solidFill>
                  <a:srgbClr val="002060"/>
                </a:solidFill>
              </a:rPr>
              <a:t>lo scopo </a:t>
            </a:r>
            <a:r>
              <a:rPr lang="it-IT" sz="11200" dirty="0" smtClean="0">
                <a:solidFill>
                  <a:srgbClr val="002060"/>
                </a:solidFill>
              </a:rPr>
              <a:t>primario di combattere il crescente fenomeno </a:t>
            </a:r>
            <a:r>
              <a:rPr lang="it-IT" sz="11200" dirty="0">
                <a:solidFill>
                  <a:srgbClr val="002060"/>
                </a:solidFill>
              </a:rPr>
              <a:t>dell'</a:t>
            </a:r>
            <a:r>
              <a:rPr lang="it-IT" sz="11200" b="1" dirty="0">
                <a:solidFill>
                  <a:srgbClr val="002060"/>
                </a:solidFill>
              </a:rPr>
              <a:t>obesità </a:t>
            </a:r>
            <a:r>
              <a:rPr lang="it-IT" sz="11200" b="1" dirty="0" smtClean="0">
                <a:solidFill>
                  <a:srgbClr val="002060"/>
                </a:solidFill>
              </a:rPr>
              <a:t>infantile</a:t>
            </a:r>
            <a:r>
              <a:rPr lang="it-IT" sz="11200" dirty="0" smtClean="0">
                <a:solidFill>
                  <a:srgbClr val="002060"/>
                </a:solidFill>
              </a:rPr>
              <a:t>.</a:t>
            </a:r>
          </a:p>
          <a:p>
            <a:pPr algn="l"/>
            <a:endParaRPr lang="it-IT" sz="5600" dirty="0" smtClean="0">
              <a:solidFill>
                <a:srgbClr val="002060"/>
              </a:solidFill>
            </a:endParaRPr>
          </a:p>
          <a:p>
            <a:pPr algn="l"/>
            <a:r>
              <a:rPr lang="it-IT" sz="11200" dirty="0" smtClean="0">
                <a:solidFill>
                  <a:srgbClr val="002060"/>
                </a:solidFill>
              </a:rPr>
              <a:t>Attualmente, numerose </a:t>
            </a:r>
            <a:r>
              <a:rPr lang="it-IT" sz="11200" dirty="0">
                <a:solidFill>
                  <a:srgbClr val="002060"/>
                </a:solidFill>
              </a:rPr>
              <a:t>realtà </a:t>
            </a:r>
            <a:r>
              <a:rPr lang="it-IT" sz="11200" dirty="0" smtClean="0">
                <a:solidFill>
                  <a:srgbClr val="002060"/>
                </a:solidFill>
              </a:rPr>
              <a:t>italiane lo </a:t>
            </a:r>
            <a:r>
              <a:rPr lang="it-IT" sz="11200" dirty="0">
                <a:solidFill>
                  <a:srgbClr val="002060"/>
                </a:solidFill>
              </a:rPr>
              <a:t>hanno </a:t>
            </a:r>
            <a:r>
              <a:rPr lang="it-IT" sz="11200" dirty="0" smtClean="0">
                <a:solidFill>
                  <a:srgbClr val="002060"/>
                </a:solidFill>
              </a:rPr>
              <a:t>sperimentato, </a:t>
            </a:r>
            <a:r>
              <a:rPr lang="it-IT" sz="11200" dirty="0">
                <a:solidFill>
                  <a:srgbClr val="002060"/>
                </a:solidFill>
              </a:rPr>
              <a:t>con </a:t>
            </a:r>
            <a:r>
              <a:rPr lang="it-IT" sz="11200" dirty="0" smtClean="0">
                <a:solidFill>
                  <a:srgbClr val="002060"/>
                </a:solidFill>
              </a:rPr>
              <a:t>successo, per :</a:t>
            </a:r>
          </a:p>
          <a:p>
            <a:pPr algn="l"/>
            <a:r>
              <a:rPr lang="it-IT" sz="11200" dirty="0" smtClean="0">
                <a:solidFill>
                  <a:srgbClr val="002060"/>
                </a:solidFill>
              </a:rPr>
              <a:t>- promuovere la </a:t>
            </a:r>
            <a:r>
              <a:rPr lang="it-IT" sz="11200" b="1" dirty="0">
                <a:solidFill>
                  <a:srgbClr val="002060"/>
                </a:solidFill>
              </a:rPr>
              <a:t>socializzazione</a:t>
            </a:r>
            <a:r>
              <a:rPr lang="it-IT" sz="11200" dirty="0">
                <a:solidFill>
                  <a:srgbClr val="002060"/>
                </a:solidFill>
              </a:rPr>
              <a:t> e l'</a:t>
            </a:r>
            <a:r>
              <a:rPr lang="it-IT" sz="11200" b="1" dirty="0">
                <a:solidFill>
                  <a:srgbClr val="002060"/>
                </a:solidFill>
              </a:rPr>
              <a:t>autostima</a:t>
            </a:r>
            <a:r>
              <a:rPr lang="it-IT" sz="11200" dirty="0">
                <a:solidFill>
                  <a:srgbClr val="002060"/>
                </a:solidFill>
              </a:rPr>
              <a:t> dei </a:t>
            </a:r>
            <a:r>
              <a:rPr lang="it-IT" sz="11200" dirty="0" smtClean="0">
                <a:solidFill>
                  <a:srgbClr val="002060"/>
                </a:solidFill>
              </a:rPr>
              <a:t>bambini</a:t>
            </a:r>
          </a:p>
          <a:p>
            <a:pPr algn="l"/>
            <a:r>
              <a:rPr lang="it-IT" sz="11200" dirty="0" smtClean="0">
                <a:solidFill>
                  <a:srgbClr val="002060"/>
                </a:solidFill>
              </a:rPr>
              <a:t>- ridurre </a:t>
            </a:r>
            <a:r>
              <a:rPr lang="it-IT" sz="11200" dirty="0">
                <a:solidFill>
                  <a:srgbClr val="002060"/>
                </a:solidFill>
              </a:rPr>
              <a:t>il </a:t>
            </a:r>
            <a:r>
              <a:rPr lang="it-IT" sz="11200" b="1" dirty="0">
                <a:solidFill>
                  <a:srgbClr val="002060"/>
                </a:solidFill>
              </a:rPr>
              <a:t>traffico</a:t>
            </a:r>
            <a:r>
              <a:rPr lang="it-IT" sz="11200" dirty="0">
                <a:solidFill>
                  <a:srgbClr val="002060"/>
                </a:solidFill>
              </a:rPr>
              <a:t> veicolare nei pressi delle scuole e l’</a:t>
            </a:r>
            <a:r>
              <a:rPr lang="it-IT" sz="11200" b="1" dirty="0">
                <a:solidFill>
                  <a:srgbClr val="002060"/>
                </a:solidFill>
              </a:rPr>
              <a:t>inquinamento </a:t>
            </a:r>
            <a:r>
              <a:rPr lang="it-IT" sz="11200" b="1" dirty="0" smtClean="0">
                <a:solidFill>
                  <a:srgbClr val="002060"/>
                </a:solidFill>
              </a:rPr>
              <a:t>indotto</a:t>
            </a:r>
            <a:endParaRPr lang="it-IT" sz="11200" b="1" dirty="0">
              <a:solidFill>
                <a:srgbClr val="002060"/>
              </a:solidFill>
            </a:endParaRPr>
          </a:p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099" y="6080360"/>
            <a:ext cx="7143801" cy="7062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714356"/>
            <a:ext cx="714380" cy="90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G_2868 [Risoluzione del desktop]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G_2869 [Risoluzione del desktop]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G_2870 [Risoluzione del desktop]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G_2871 [Risoluzione del desktop]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G_2872 [Risoluzione del desktop]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G_2873 [Risoluzione del desktop]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G_2874 [Risoluzione del desktop]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G_2875 [Risoluzione del desktop]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G_2876 [Risoluzione del desktop]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G_2877 [Risoluzione del desktop]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sz="4900" b="1" dirty="0" err="1" smtClean="0">
                <a:solidFill>
                  <a:srgbClr val="002060"/>
                </a:solidFill>
              </a:rPr>
              <a:t>Pedibus</a:t>
            </a:r>
            <a:r>
              <a:rPr lang="it-IT" sz="4900" b="1" dirty="0" smtClean="0">
                <a:solidFill>
                  <a:srgbClr val="002060"/>
                </a:solidFill>
              </a:rPr>
              <a:t> a Imperia</a:t>
            </a:r>
            <a:r>
              <a:rPr lang="it-IT" dirty="0" smtClean="0">
                <a:solidFill>
                  <a:srgbClr val="002060"/>
                </a:solidFill>
              </a:rPr>
              <a:t/>
            </a:r>
            <a:br>
              <a:rPr lang="it-IT" dirty="0" smtClean="0">
                <a:solidFill>
                  <a:srgbClr val="002060"/>
                </a:solidFill>
              </a:rPr>
            </a:br>
            <a:r>
              <a:rPr lang="it-IT" sz="3100" dirty="0" err="1" smtClean="0">
                <a:solidFill>
                  <a:srgbClr val="002060"/>
                </a:solidFill>
              </a:rPr>
              <a:t>a.s.</a:t>
            </a:r>
            <a:r>
              <a:rPr lang="it-IT" sz="3100" dirty="0" smtClean="0">
                <a:solidFill>
                  <a:srgbClr val="002060"/>
                </a:solidFill>
              </a:rPr>
              <a:t> 2013-2014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546243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it-IT" sz="2800" dirty="0" smtClean="0">
                <a:solidFill>
                  <a:srgbClr val="002060"/>
                </a:solidFill>
              </a:rPr>
              <a:t>Nel corrente anno scolastico, il servizio è stato avviato il 13 gennaio 2014 per le scuole di:</a:t>
            </a:r>
          </a:p>
          <a:p>
            <a:pPr>
              <a:buNone/>
            </a:pPr>
            <a:r>
              <a:rPr lang="it-IT" sz="2800" b="1" dirty="0" smtClean="0">
                <a:solidFill>
                  <a:srgbClr val="002060"/>
                </a:solidFill>
              </a:rPr>
              <a:t>Istituto Comprensivo Novaro, attivati 2 percorsi</a:t>
            </a:r>
          </a:p>
          <a:p>
            <a:pPr>
              <a:buNone/>
            </a:pPr>
            <a:r>
              <a:rPr lang="it-IT" sz="2200" dirty="0" smtClean="0">
                <a:solidFill>
                  <a:srgbClr val="002060"/>
                </a:solidFill>
              </a:rPr>
              <a:t>da Piazza De </a:t>
            </a:r>
            <a:r>
              <a:rPr lang="it-IT" sz="2200" dirty="0" err="1" smtClean="0">
                <a:solidFill>
                  <a:srgbClr val="002060"/>
                </a:solidFill>
              </a:rPr>
              <a:t>Amicis</a:t>
            </a:r>
            <a:r>
              <a:rPr lang="it-IT" sz="2200" dirty="0" smtClean="0">
                <a:solidFill>
                  <a:srgbClr val="002060"/>
                </a:solidFill>
              </a:rPr>
              <a:t> e da Stazione Oneglia per il plesso di Largo </a:t>
            </a:r>
            <a:r>
              <a:rPr lang="it-IT" sz="2200" dirty="0" err="1" smtClean="0">
                <a:solidFill>
                  <a:srgbClr val="002060"/>
                </a:solidFill>
              </a:rPr>
              <a:t>Ghiglia</a:t>
            </a:r>
            <a:endParaRPr lang="it-IT" sz="220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it-IT" sz="2800" b="1" dirty="0" smtClean="0">
                <a:solidFill>
                  <a:srgbClr val="002060"/>
                </a:solidFill>
              </a:rPr>
              <a:t>Istituto Comprensivo Sauro, attivato 1 percorso</a:t>
            </a:r>
          </a:p>
          <a:p>
            <a:pPr>
              <a:buNone/>
            </a:pPr>
            <a:r>
              <a:rPr lang="it-IT" sz="2200" dirty="0" smtClean="0">
                <a:solidFill>
                  <a:srgbClr val="002060"/>
                </a:solidFill>
              </a:rPr>
              <a:t>da Viale Europa alla scuola di  Corso Dante a </a:t>
            </a:r>
            <a:r>
              <a:rPr lang="it-IT" sz="2400" dirty="0" smtClean="0">
                <a:solidFill>
                  <a:srgbClr val="002060"/>
                </a:solidFill>
              </a:rPr>
              <a:t>Castelvecchio</a:t>
            </a:r>
            <a:endParaRPr lang="it-IT" sz="2200" dirty="0" smtClean="0">
              <a:solidFill>
                <a:srgbClr val="002060"/>
              </a:solidFill>
            </a:endParaRPr>
          </a:p>
          <a:p>
            <a:pPr>
              <a:buNone/>
            </a:pPr>
            <a:r>
              <a:rPr lang="it-IT" sz="2800" dirty="0" smtClean="0">
                <a:solidFill>
                  <a:srgbClr val="002060"/>
                </a:solidFill>
              </a:rPr>
              <a:t>Vi aderiscono nel complesso </a:t>
            </a:r>
            <a:r>
              <a:rPr lang="it-IT" sz="2800" b="1" dirty="0" smtClean="0">
                <a:solidFill>
                  <a:srgbClr val="FF0000"/>
                </a:solidFill>
              </a:rPr>
              <a:t>57 </a:t>
            </a:r>
            <a:r>
              <a:rPr lang="it-IT" sz="2800" dirty="0" smtClean="0">
                <a:solidFill>
                  <a:srgbClr val="002060"/>
                </a:solidFill>
              </a:rPr>
              <a:t>bambini.  </a:t>
            </a:r>
          </a:p>
          <a:p>
            <a:pPr>
              <a:buNone/>
            </a:pPr>
            <a:r>
              <a:rPr lang="it-IT" sz="2800" dirty="0" smtClean="0">
                <a:solidFill>
                  <a:srgbClr val="002060"/>
                </a:solidFill>
              </a:rPr>
              <a:t>Lunedì 31 marzo è stato presentato il progetto nel </a:t>
            </a:r>
            <a:r>
              <a:rPr lang="it-IT" sz="2800" b="1" dirty="0" smtClean="0">
                <a:solidFill>
                  <a:srgbClr val="002060"/>
                </a:solidFill>
              </a:rPr>
              <a:t>plesso scolastico di Piazza Roma</a:t>
            </a:r>
            <a:r>
              <a:rPr lang="it-IT" sz="2800" dirty="0" smtClean="0">
                <a:solidFill>
                  <a:srgbClr val="002060"/>
                </a:solidFill>
              </a:rPr>
              <a:t>.</a:t>
            </a:r>
          </a:p>
          <a:p>
            <a:pPr>
              <a:buNone/>
            </a:pPr>
            <a:r>
              <a:rPr lang="it-IT" sz="2800" dirty="0" smtClean="0">
                <a:solidFill>
                  <a:srgbClr val="002060"/>
                </a:solidFill>
              </a:rPr>
              <a:t>Il servizio è di prossima attivazione con 2-3 itinerari.</a:t>
            </a:r>
          </a:p>
          <a:p>
            <a:pPr>
              <a:buNone/>
            </a:pPr>
            <a:endParaRPr lang="it-IT" sz="2800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it-IT" sz="2800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it-IT" sz="2800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099" y="6080360"/>
            <a:ext cx="7143801" cy="7062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428604"/>
            <a:ext cx="714380" cy="90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G_2878 [Risoluzione del desktop]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79511"/>
            <a:ext cx="9144000" cy="6098977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edibus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2879 [Risoluzione del desktop]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79413"/>
            <a:ext cx="9144000" cy="609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2880 [Risoluzione del desktop]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79413"/>
            <a:ext cx="9144000" cy="609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2881 [Risoluzione del desktop]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79413"/>
            <a:ext cx="9144000" cy="609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2882 [Risoluzione del desktop]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79413"/>
            <a:ext cx="9144000" cy="609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2883 [Risoluzione del desktop]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79413"/>
            <a:ext cx="9144000" cy="609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2884 [Risoluzione del desktop]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79413"/>
            <a:ext cx="9144000" cy="609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2885 [Risoluzione del desktop]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79413"/>
            <a:ext cx="9144000" cy="609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2886 [Risoluzione del desktop]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79413"/>
            <a:ext cx="9144000" cy="609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it-IT" b="1" dirty="0" err="1" smtClean="0">
                <a:solidFill>
                  <a:srgbClr val="002060"/>
                </a:solidFill>
              </a:rPr>
              <a:t>Pedibus</a:t>
            </a:r>
            <a:r>
              <a:rPr lang="it-IT" b="1" dirty="0" smtClean="0">
                <a:solidFill>
                  <a:srgbClr val="002060"/>
                </a:solidFill>
              </a:rPr>
              <a:t> a Imperia</a:t>
            </a:r>
            <a:r>
              <a:rPr lang="it-IT" dirty="0" smtClean="0">
                <a:solidFill>
                  <a:srgbClr val="002060"/>
                </a:solidFill>
              </a:rPr>
              <a:t/>
            </a:r>
            <a:br>
              <a:rPr lang="it-IT" dirty="0" smtClean="0">
                <a:solidFill>
                  <a:srgbClr val="002060"/>
                </a:solidFill>
              </a:rPr>
            </a:br>
            <a:r>
              <a:rPr lang="it-IT" sz="3600" dirty="0" err="1" smtClean="0">
                <a:solidFill>
                  <a:srgbClr val="002060"/>
                </a:solidFill>
              </a:rPr>
              <a:t>a.s.</a:t>
            </a:r>
            <a:r>
              <a:rPr lang="it-IT" sz="3600" dirty="0" smtClean="0">
                <a:solidFill>
                  <a:srgbClr val="002060"/>
                </a:solidFill>
              </a:rPr>
              <a:t> 2013-2014</a:t>
            </a:r>
            <a:endParaRPr lang="it-IT" dirty="0">
              <a:solidFill>
                <a:srgbClr val="00206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2400" dirty="0" smtClean="0">
                <a:solidFill>
                  <a:srgbClr val="002060"/>
                </a:solidFill>
              </a:rPr>
              <a:t>Per promuovere l’adesione al progetto, alle classi viene proposto un gioco, ideato ed elaborato da </a:t>
            </a:r>
            <a:r>
              <a:rPr lang="it-IT" sz="2400" b="1" dirty="0" smtClean="0">
                <a:solidFill>
                  <a:srgbClr val="002060"/>
                </a:solidFill>
              </a:rPr>
              <a:t>Coop Liguria</a:t>
            </a:r>
            <a:r>
              <a:rPr lang="it-IT" sz="2400" dirty="0" smtClean="0">
                <a:solidFill>
                  <a:srgbClr val="002060"/>
                </a:solidFill>
              </a:rPr>
              <a:t>, con il contributo di </a:t>
            </a:r>
            <a:r>
              <a:rPr lang="it-IT" sz="2400" b="1" dirty="0" smtClean="0">
                <a:solidFill>
                  <a:srgbClr val="002060"/>
                </a:solidFill>
              </a:rPr>
              <a:t>ACI Imperia</a:t>
            </a:r>
            <a:r>
              <a:rPr lang="it-IT" sz="2400" dirty="0" smtClean="0">
                <a:solidFill>
                  <a:srgbClr val="002060"/>
                </a:solidFill>
              </a:rPr>
              <a:t>, del </a:t>
            </a:r>
            <a:r>
              <a:rPr lang="it-IT" sz="2400" b="1" dirty="0" smtClean="0">
                <a:solidFill>
                  <a:srgbClr val="002060"/>
                </a:solidFill>
              </a:rPr>
              <a:t>CEA del Comune di </a:t>
            </a:r>
            <a:r>
              <a:rPr lang="it-IT" sz="2400" dirty="0" smtClean="0">
                <a:solidFill>
                  <a:srgbClr val="002060"/>
                </a:solidFill>
              </a:rPr>
              <a:t>Imperia per i contenuti specifici.</a:t>
            </a:r>
          </a:p>
          <a:p>
            <a:pPr>
              <a:buNone/>
            </a:pPr>
            <a:r>
              <a:rPr lang="it-IT" sz="2400" dirty="0" smtClean="0">
                <a:solidFill>
                  <a:srgbClr val="002060"/>
                </a:solidFill>
              </a:rPr>
              <a:t>Il gioco ha l’obiettivo di sensibilizzare i bambini su:</a:t>
            </a:r>
          </a:p>
          <a:p>
            <a:pPr>
              <a:buFontTx/>
              <a:buChar char="-"/>
            </a:pPr>
            <a:r>
              <a:rPr lang="it-IT" sz="2400" b="1" dirty="0" smtClean="0">
                <a:solidFill>
                  <a:srgbClr val="002060"/>
                </a:solidFill>
              </a:rPr>
              <a:t>educazione stradale</a:t>
            </a:r>
            <a:r>
              <a:rPr lang="it-IT" sz="2400" dirty="0" smtClean="0">
                <a:solidFill>
                  <a:srgbClr val="002060"/>
                </a:solidFill>
              </a:rPr>
              <a:t> informando sulle principali regole della strada, stimolando l’attenzione sui propri comportamenti e consigliando al pedone come muoversi in sicurezza</a:t>
            </a:r>
          </a:p>
          <a:p>
            <a:pPr>
              <a:buNone/>
            </a:pPr>
            <a:endParaRPr lang="it-IT" sz="900" dirty="0" smtClean="0">
              <a:solidFill>
                <a:srgbClr val="002060"/>
              </a:solidFill>
            </a:endParaRPr>
          </a:p>
          <a:p>
            <a:pPr>
              <a:buFontTx/>
              <a:buChar char="-"/>
            </a:pPr>
            <a:r>
              <a:rPr lang="it-IT" sz="2400" b="1" dirty="0">
                <a:solidFill>
                  <a:srgbClr val="002060"/>
                </a:solidFill>
              </a:rPr>
              <a:t>e</a:t>
            </a:r>
            <a:r>
              <a:rPr lang="it-IT" sz="2400" b="1" dirty="0" smtClean="0">
                <a:solidFill>
                  <a:srgbClr val="002060"/>
                </a:solidFill>
              </a:rPr>
              <a:t>ducazione alla salute</a:t>
            </a:r>
            <a:r>
              <a:rPr lang="it-IT" sz="2400" dirty="0" smtClean="0">
                <a:solidFill>
                  <a:srgbClr val="002060"/>
                </a:solidFill>
              </a:rPr>
              <a:t> stimolando una riflessione sul proprio stile di vita, sia rispetto alle proprie abitudini alimentari, sia in merito all’attività motoria </a:t>
            </a:r>
          </a:p>
          <a:p>
            <a:pPr>
              <a:buNone/>
            </a:pPr>
            <a:endParaRPr lang="it-IT" sz="2800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099" y="6080360"/>
            <a:ext cx="7143801" cy="7062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428604"/>
            <a:ext cx="714380" cy="90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2887 [Risoluzione del desktop]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79413"/>
            <a:ext cx="9144000" cy="609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2888 [Risoluzione del desktop]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79413"/>
            <a:ext cx="9144000" cy="609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2889 [Risoluzione del desktop]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79413"/>
            <a:ext cx="9144000" cy="609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IMG_2890 [Risoluzione del desktop]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379413"/>
            <a:ext cx="9144000" cy="6099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647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647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648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648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101648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edibus01.jpg"/>
          <p:cNvPicPr>
            <a:picLocks noGrp="1" noChangeAspect="1"/>
          </p:cNvPicPr>
          <p:nvPr isPhoto="1"/>
        </p:nvPicPr>
        <p:blipFill>
          <a:blip r:embed="rId2">
            <a:lum/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1214446"/>
          </a:xfrm>
        </p:spPr>
        <p:txBody>
          <a:bodyPr>
            <a:noAutofit/>
          </a:bodyPr>
          <a:lstStyle/>
          <a:p>
            <a:r>
              <a:rPr lang="it-IT" sz="6000" b="1" i="1" dirty="0" smtClean="0">
                <a:solidFill>
                  <a:srgbClr val="002060"/>
                </a:solidFill>
              </a:rPr>
              <a:t>Alcuni dati</a:t>
            </a:r>
            <a:endParaRPr lang="it-IT" sz="6000" dirty="0">
              <a:solidFill>
                <a:srgbClr val="00206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14348" y="2033590"/>
            <a:ext cx="7858180" cy="3609988"/>
          </a:xfrm>
        </p:spPr>
        <p:txBody>
          <a:bodyPr>
            <a:normAutofit/>
          </a:bodyPr>
          <a:lstStyle/>
          <a:p>
            <a:pPr algn="l"/>
            <a:r>
              <a:rPr lang="it-IT" sz="2800" dirty="0" smtClean="0">
                <a:solidFill>
                  <a:srgbClr val="002060"/>
                </a:solidFill>
              </a:rPr>
              <a:t>Il rapporto </a:t>
            </a:r>
            <a:r>
              <a:rPr lang="it-IT" sz="2800" b="1" dirty="0" smtClean="0">
                <a:solidFill>
                  <a:srgbClr val="002060"/>
                </a:solidFill>
              </a:rPr>
              <a:t>ISTAT-ACI</a:t>
            </a:r>
            <a:r>
              <a:rPr lang="it-IT" sz="2800" dirty="0" smtClean="0">
                <a:solidFill>
                  <a:srgbClr val="002060"/>
                </a:solidFill>
              </a:rPr>
              <a:t> presentato nel novembre 2011 indica che nel 2010 che nella fascia da 0 a 14 anni </a:t>
            </a:r>
          </a:p>
          <a:p>
            <a:pPr algn="l"/>
            <a:r>
              <a:rPr lang="it-IT" sz="2800" b="1" dirty="0" smtClean="0">
                <a:solidFill>
                  <a:srgbClr val="002060"/>
                </a:solidFill>
              </a:rPr>
              <a:t>2.180</a:t>
            </a:r>
            <a:r>
              <a:rPr lang="it-IT" sz="2800" dirty="0" smtClean="0">
                <a:solidFill>
                  <a:srgbClr val="002060"/>
                </a:solidFill>
              </a:rPr>
              <a:t> </a:t>
            </a:r>
            <a:r>
              <a:rPr lang="it-IT" sz="2800" b="1" dirty="0" smtClean="0">
                <a:solidFill>
                  <a:srgbClr val="002060"/>
                </a:solidFill>
              </a:rPr>
              <a:t>bambini investiti</a:t>
            </a:r>
          </a:p>
          <a:p>
            <a:pPr algn="l"/>
            <a:r>
              <a:rPr lang="it-IT" sz="2000" dirty="0" smtClean="0">
                <a:solidFill>
                  <a:srgbClr val="002060"/>
                </a:solidFill>
              </a:rPr>
              <a:t>(</a:t>
            </a:r>
            <a:r>
              <a:rPr lang="it-IT" sz="2000" b="1" dirty="0" smtClean="0">
                <a:solidFill>
                  <a:srgbClr val="002060"/>
                </a:solidFill>
              </a:rPr>
              <a:t>11 decessi</a:t>
            </a:r>
            <a:r>
              <a:rPr lang="it-IT" sz="2000" dirty="0" smtClean="0">
                <a:solidFill>
                  <a:srgbClr val="002060"/>
                </a:solidFill>
              </a:rPr>
              <a:t>)</a:t>
            </a:r>
          </a:p>
          <a:p>
            <a:pPr algn="l"/>
            <a:r>
              <a:rPr lang="it-IT" sz="2800" b="1" dirty="0" smtClean="0">
                <a:solidFill>
                  <a:srgbClr val="002060"/>
                </a:solidFill>
              </a:rPr>
              <a:t>12.766 bambini feriti </a:t>
            </a:r>
            <a:r>
              <a:rPr lang="it-IT" sz="2800" dirty="0" smtClean="0">
                <a:solidFill>
                  <a:srgbClr val="002060"/>
                </a:solidFill>
              </a:rPr>
              <a:t>in incidenti automobilistici</a:t>
            </a:r>
          </a:p>
          <a:p>
            <a:pPr algn="l"/>
            <a:r>
              <a:rPr lang="it-IT" sz="2000" dirty="0" smtClean="0">
                <a:solidFill>
                  <a:srgbClr val="002060"/>
                </a:solidFill>
              </a:rPr>
              <a:t>(di questi </a:t>
            </a:r>
            <a:r>
              <a:rPr lang="it-IT" sz="2000" b="1" dirty="0" smtClean="0">
                <a:solidFill>
                  <a:srgbClr val="002060"/>
                </a:solidFill>
              </a:rPr>
              <a:t>69 hanno perso la vita</a:t>
            </a:r>
            <a:r>
              <a:rPr lang="it-IT" sz="2000" dirty="0" smtClean="0">
                <a:solidFill>
                  <a:srgbClr val="002060"/>
                </a:solidFill>
              </a:rPr>
              <a:t>)</a:t>
            </a:r>
          </a:p>
          <a:p>
            <a:pPr algn="l"/>
            <a:endParaRPr lang="it-IT" sz="2800" b="1" dirty="0">
              <a:solidFill>
                <a:srgbClr val="002060"/>
              </a:solidFill>
            </a:endParaRPr>
          </a:p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099" y="6080360"/>
            <a:ext cx="7143801" cy="7062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714356"/>
            <a:ext cx="714380" cy="90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edibus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edibus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Pedibus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/>
          <a:srcRect l="21972" r="22363"/>
          <a:stretch>
            <a:fillRect/>
          </a:stretch>
        </p:blipFill>
        <p:spPr bwMode="auto">
          <a:xfrm>
            <a:off x="2143108" y="0"/>
            <a:ext cx="50899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/>
          <a:srcRect l="21972" r="22363"/>
          <a:stretch>
            <a:fillRect/>
          </a:stretch>
        </p:blipFill>
        <p:spPr bwMode="auto">
          <a:xfrm>
            <a:off x="2143108" y="0"/>
            <a:ext cx="508995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571481"/>
            <a:ext cx="7772400" cy="1214446"/>
          </a:xfrm>
        </p:spPr>
        <p:txBody>
          <a:bodyPr>
            <a:noAutofit/>
          </a:bodyPr>
          <a:lstStyle/>
          <a:p>
            <a:r>
              <a:rPr lang="it-IT" sz="6000" b="1" i="1" dirty="0" smtClean="0">
                <a:solidFill>
                  <a:srgbClr val="002060"/>
                </a:solidFill>
              </a:rPr>
              <a:t>Alcuni dati</a:t>
            </a:r>
            <a:endParaRPr lang="it-IT" sz="6000" dirty="0">
              <a:solidFill>
                <a:srgbClr val="002060"/>
              </a:solidFill>
            </a:endParaRP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14348" y="2033590"/>
            <a:ext cx="7858180" cy="3609988"/>
          </a:xfrm>
        </p:spPr>
        <p:txBody>
          <a:bodyPr>
            <a:normAutofit/>
          </a:bodyPr>
          <a:lstStyle/>
          <a:p>
            <a:pPr algn="l"/>
            <a:r>
              <a:rPr lang="it-IT" sz="2800" dirty="0" smtClean="0">
                <a:solidFill>
                  <a:srgbClr val="002060"/>
                </a:solidFill>
              </a:rPr>
              <a:t>In altri Paesi UE è già stato fatto molto per ridurre il rischio di incidenti come</a:t>
            </a:r>
          </a:p>
          <a:p>
            <a:pPr algn="l">
              <a:buFontTx/>
              <a:buChar char="-"/>
            </a:pPr>
            <a:r>
              <a:rPr lang="it-IT" sz="2800" b="1" dirty="0" smtClean="0">
                <a:solidFill>
                  <a:srgbClr val="002060"/>
                </a:solidFill>
              </a:rPr>
              <a:t> dissuasori di velocità</a:t>
            </a:r>
          </a:p>
          <a:p>
            <a:pPr algn="l">
              <a:buFontTx/>
              <a:buChar char="-"/>
            </a:pPr>
            <a:r>
              <a:rPr lang="it-IT" sz="2800" b="1" dirty="0" smtClean="0">
                <a:solidFill>
                  <a:srgbClr val="002060"/>
                </a:solidFill>
              </a:rPr>
              <a:t> passaggi pedonali rialzati</a:t>
            </a:r>
          </a:p>
          <a:p>
            <a:pPr algn="l">
              <a:buFontTx/>
              <a:buChar char="-"/>
            </a:pPr>
            <a:endParaRPr lang="it-IT" sz="2000" b="1" dirty="0" smtClean="0">
              <a:solidFill>
                <a:srgbClr val="002060"/>
              </a:solidFill>
            </a:endParaRPr>
          </a:p>
          <a:p>
            <a:pPr algn="l"/>
            <a:r>
              <a:rPr lang="it-IT" sz="2800" b="1" dirty="0" smtClean="0">
                <a:solidFill>
                  <a:srgbClr val="002060"/>
                </a:solidFill>
              </a:rPr>
              <a:t>In Italia è difficile far rispettare il limite dei 30 km/ora intorno alle scuole</a:t>
            </a:r>
            <a:endParaRPr lang="it-IT" sz="2800" b="1" dirty="0">
              <a:solidFill>
                <a:srgbClr val="002060"/>
              </a:solidFill>
            </a:endParaRPr>
          </a:p>
          <a:p>
            <a:endParaRPr lang="it-IT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099" y="6080360"/>
            <a:ext cx="7143801" cy="7062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714356"/>
            <a:ext cx="714380" cy="90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it-IT" sz="4800" b="1" i="1" dirty="0" smtClean="0">
                <a:solidFill>
                  <a:srgbClr val="002060"/>
                </a:solidFill>
              </a:rPr>
              <a:t>Educazione alla salute</a:t>
            </a:r>
            <a:endParaRPr lang="it-IT" sz="4800" b="1" i="1" dirty="0">
              <a:solidFill>
                <a:srgbClr val="00206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357298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it-IT" sz="2400" dirty="0" smtClean="0">
                <a:solidFill>
                  <a:srgbClr val="002060"/>
                </a:solidFill>
              </a:rPr>
              <a:t>La parte di </a:t>
            </a:r>
            <a:r>
              <a:rPr lang="it-IT" sz="2400" b="1" dirty="0" smtClean="0">
                <a:solidFill>
                  <a:srgbClr val="002060"/>
                </a:solidFill>
              </a:rPr>
              <a:t>educazione alla salute</a:t>
            </a:r>
            <a:r>
              <a:rPr lang="it-IT" sz="2400" dirty="0" smtClean="0">
                <a:solidFill>
                  <a:srgbClr val="002060"/>
                </a:solidFill>
              </a:rPr>
              <a:t> è stata elaborata da Coop Liguria sotto la supervisione scientifica di Marina </a:t>
            </a:r>
            <a:r>
              <a:rPr lang="it-IT" sz="2400" dirty="0" err="1" smtClean="0">
                <a:solidFill>
                  <a:srgbClr val="002060"/>
                </a:solidFill>
              </a:rPr>
              <a:t>Vignolo</a:t>
            </a:r>
            <a:r>
              <a:rPr lang="it-IT" sz="2400" dirty="0" smtClean="0">
                <a:solidFill>
                  <a:srgbClr val="002060"/>
                </a:solidFill>
              </a:rPr>
              <a:t>, Docente di Pediatria dell’Università di Genova.</a:t>
            </a:r>
          </a:p>
          <a:p>
            <a:pPr>
              <a:buNone/>
            </a:pPr>
            <a:r>
              <a:rPr lang="it-IT" sz="2400" dirty="0" smtClean="0">
                <a:solidFill>
                  <a:srgbClr val="002060"/>
                </a:solidFill>
              </a:rPr>
              <a:t>Attualmente, la Dr. </a:t>
            </a:r>
            <a:r>
              <a:rPr lang="it-IT" sz="2400" dirty="0" err="1" smtClean="0">
                <a:solidFill>
                  <a:srgbClr val="002060"/>
                </a:solidFill>
              </a:rPr>
              <a:t>Vignolo</a:t>
            </a:r>
            <a:r>
              <a:rPr lang="it-IT" sz="2400" dirty="0" smtClean="0">
                <a:solidFill>
                  <a:srgbClr val="002060"/>
                </a:solidFill>
              </a:rPr>
              <a:t> è consulente su temi di Auxologia, ovvero la scienza che studia la crescita, presso il </a:t>
            </a:r>
            <a:r>
              <a:rPr lang="it-IT" sz="2400" b="1" dirty="0" smtClean="0">
                <a:solidFill>
                  <a:srgbClr val="002060"/>
                </a:solidFill>
              </a:rPr>
              <a:t>“Campetto delle 3A”</a:t>
            </a:r>
            <a:r>
              <a:rPr lang="it-IT" sz="2400" dirty="0" smtClean="0">
                <a:solidFill>
                  <a:srgbClr val="002060"/>
                </a:solidFill>
              </a:rPr>
              <a:t> del Centro di Orientamento ai Consumi Coop a Genova Sestri Ponente.</a:t>
            </a:r>
          </a:p>
          <a:p>
            <a:pPr>
              <a:buNone/>
            </a:pPr>
            <a:r>
              <a:rPr lang="it-IT" sz="2400" dirty="0" smtClean="0">
                <a:solidFill>
                  <a:srgbClr val="002060"/>
                </a:solidFill>
              </a:rPr>
              <a:t>I principi guida per la mediazione didattica sono:</a:t>
            </a:r>
          </a:p>
          <a:p>
            <a:pPr marL="457200" indent="-457200">
              <a:buAutoNum type="arabicPeriod"/>
            </a:pPr>
            <a:r>
              <a:rPr lang="it-IT" sz="2400" dirty="0" smtClean="0">
                <a:solidFill>
                  <a:srgbClr val="002060"/>
                </a:solidFill>
              </a:rPr>
              <a:t>comunicare messaggi semplici affinché siano efficaci</a:t>
            </a:r>
          </a:p>
          <a:p>
            <a:pPr marL="457200" indent="-457200">
              <a:buAutoNum type="arabicPeriod"/>
            </a:pPr>
            <a:r>
              <a:rPr lang="it-IT" sz="2400" dirty="0" smtClean="0">
                <a:solidFill>
                  <a:srgbClr val="002060"/>
                </a:solidFill>
              </a:rPr>
              <a:t>educare anziché prescrivere</a:t>
            </a:r>
          </a:p>
          <a:p>
            <a:pPr marL="457200" indent="-457200">
              <a:buAutoNum type="arabicPeriod"/>
            </a:pPr>
            <a:r>
              <a:rPr lang="it-IT" sz="2400" dirty="0" smtClean="0">
                <a:solidFill>
                  <a:srgbClr val="002060"/>
                </a:solidFill>
              </a:rPr>
              <a:t>focalizzare l’attenzione su pochi “comportamenti chiave” </a:t>
            </a:r>
          </a:p>
          <a:p>
            <a:pPr>
              <a:buNone/>
            </a:pPr>
            <a:endParaRPr lang="it-IT" sz="2400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it-IT" sz="2400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it-IT" sz="2400" dirty="0" smtClean="0">
              <a:solidFill>
                <a:srgbClr val="002060"/>
              </a:solidFill>
            </a:endParaRPr>
          </a:p>
          <a:p>
            <a:pPr>
              <a:buNone/>
            </a:pPr>
            <a:endParaRPr lang="it-IT" sz="2800" dirty="0">
              <a:solidFill>
                <a:srgbClr val="00206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0099" y="6080360"/>
            <a:ext cx="7143801" cy="706225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357166"/>
            <a:ext cx="714380" cy="9071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</TotalTime>
  <Words>1236</Words>
  <Application>Microsoft Office PowerPoint</Application>
  <PresentationFormat>Presentazione su schermo (4:3)</PresentationFormat>
  <Paragraphs>161</Paragraphs>
  <Slides>74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74</vt:i4>
      </vt:variant>
    </vt:vector>
  </HeadingPairs>
  <TitlesOfParts>
    <vt:vector size="76" baseType="lpstr">
      <vt:lpstr>Tema di Office</vt:lpstr>
      <vt:lpstr>Acrobat Document</vt:lpstr>
      <vt:lpstr>PEDIBUS tutti a scuola a piedi</vt:lpstr>
      <vt:lpstr>Cos’è il PEDIBUS</vt:lpstr>
      <vt:lpstr>Pedibus a Imperia</vt:lpstr>
      <vt:lpstr>Obiettivi</vt:lpstr>
      <vt:lpstr>Pedibus a Imperia a.s. 2013-2014</vt:lpstr>
      <vt:lpstr>Pedibus a Imperia a.s. 2013-2014</vt:lpstr>
      <vt:lpstr>Alcuni dati</vt:lpstr>
      <vt:lpstr>Alcuni dati</vt:lpstr>
      <vt:lpstr>Educazione alla salute</vt:lpstr>
      <vt:lpstr>Sovrappeso e obesità</vt:lpstr>
      <vt:lpstr>Sovrappeso e obesità</vt:lpstr>
      <vt:lpstr>Diapositiva 12</vt:lpstr>
      <vt:lpstr>4 regole per stare bene</vt:lpstr>
      <vt:lpstr>IL DECALOGO DEL PEDIBUS </vt:lpstr>
      <vt:lpstr>Il gioco del Pedibus</vt:lpstr>
      <vt:lpstr>Il gioco del Pedibus</vt:lpstr>
      <vt:lpstr>Il gioco del Pedibus</vt:lpstr>
      <vt:lpstr>Diapositiva 18</vt:lpstr>
      <vt:lpstr>Diapositiva 19</vt:lpstr>
      <vt:lpstr>Diapositiva 20</vt:lpstr>
      <vt:lpstr>Diapositiva 21</vt:lpstr>
      <vt:lpstr>Diapositiva 22</vt:lpstr>
      <vt:lpstr> </vt:lpstr>
      <vt:lpstr> </vt:lpstr>
      <vt:lpstr> </vt:lpstr>
      <vt:lpstr>Diapositiva 26</vt:lpstr>
      <vt:lpstr>Diapositiva 27</vt:lpstr>
      <vt:lpstr>Alcuni dati</vt:lpstr>
      <vt:lpstr>Diapositiva 29</vt:lpstr>
      <vt:lpstr>Diapositiva 30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Diapositiva 60</vt:lpstr>
      <vt:lpstr>Diapositiva 61</vt:lpstr>
      <vt:lpstr>Diapositiva 62</vt:lpstr>
      <vt:lpstr>Diapositiva 63</vt:lpstr>
      <vt:lpstr>Diapositiva 64</vt:lpstr>
      <vt:lpstr>Diapositiva 65</vt:lpstr>
      <vt:lpstr>Diapositiva 66</vt:lpstr>
      <vt:lpstr>Diapositiva 67</vt:lpstr>
      <vt:lpstr>Diapositiva 68</vt:lpstr>
      <vt:lpstr>Diapositiva 69</vt:lpstr>
      <vt:lpstr>Diapositiva 70</vt:lpstr>
      <vt:lpstr>Diapositiva 71</vt:lpstr>
      <vt:lpstr>Diapositiva 72</vt:lpstr>
      <vt:lpstr>Diapositiva 73</vt:lpstr>
      <vt:lpstr>Diapositiva 74</vt:lpstr>
    </vt:vector>
  </TitlesOfParts>
  <Company>CCNO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PEDIBUS tutti a scuola a piedi</dc:title>
  <dc:creator>faccioo</dc:creator>
  <cp:lastModifiedBy>TKM_06</cp:lastModifiedBy>
  <cp:revision>60</cp:revision>
  <dcterms:created xsi:type="dcterms:W3CDTF">2014-01-22T09:33:25Z</dcterms:created>
  <dcterms:modified xsi:type="dcterms:W3CDTF">2014-10-08T09:23:00Z</dcterms:modified>
</cp:coreProperties>
</file>