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9" r:id="rId2"/>
    <p:sldId id="270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83" r:id="rId24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>
        <p:scale>
          <a:sx n="80" d="100"/>
          <a:sy n="80" d="100"/>
        </p:scale>
        <p:origin x="-209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573D7-A06B-4A4E-80FD-4743243742B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02061B-C8CE-484D-95F9-C407950CC5DF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u="sng" dirty="0" smtClean="0">
              <a:solidFill>
                <a:srgbClr val="002060"/>
              </a:solidFill>
            </a:rPr>
            <a:t>«Manutenere»</a:t>
          </a:r>
          <a:r>
            <a:rPr lang="it-IT" sz="1400" b="1" u="none" dirty="0" smtClean="0">
              <a:solidFill>
                <a:srgbClr val="002060"/>
              </a:solidFill>
            </a:rPr>
            <a:t> </a:t>
          </a:r>
          <a:r>
            <a:rPr lang="it-IT" sz="1400" dirty="0" smtClean="0"/>
            <a:t>significa letteralmente l’insieme delle operazioni necessarie a mantenere un oggetto in stato di efficienza ed è </a:t>
          </a:r>
          <a:r>
            <a:rPr lang="it-IT" sz="1400" b="1" dirty="0" smtClean="0">
              <a:solidFill>
                <a:srgbClr val="002060"/>
              </a:solidFill>
            </a:rPr>
            <a:t>storicamente connesso ai concetti di  mantenimento e di conservazione. </a:t>
          </a:r>
        </a:p>
        <a:p>
          <a:pPr algn="just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dirty="0"/>
        </a:p>
      </dgm:t>
    </dgm:pt>
    <dgm:pt modelId="{6514B1D0-71C1-4D44-B507-EF6D89B02F65}" type="parTrans" cxnId="{DE4C42A0-8A3A-42BF-8515-CBDA5174666F}">
      <dgm:prSet/>
      <dgm:spPr/>
      <dgm:t>
        <a:bodyPr/>
        <a:lstStyle/>
        <a:p>
          <a:endParaRPr lang="it-IT"/>
        </a:p>
      </dgm:t>
    </dgm:pt>
    <dgm:pt modelId="{007050B1-A9FD-4AEF-A090-1982738CBA6B}" type="sibTrans" cxnId="{DE4C42A0-8A3A-42BF-8515-CBDA5174666F}">
      <dgm:prSet/>
      <dgm:spPr/>
      <dgm:t>
        <a:bodyPr/>
        <a:lstStyle/>
        <a:p>
          <a:endParaRPr lang="it-IT"/>
        </a:p>
      </dgm:t>
    </dgm:pt>
    <dgm:pt modelId="{C3B2CF3F-F56B-4983-B13B-9D9EE68B5CE9}">
      <dgm:prSet custT="1"/>
      <dgm:spPr/>
      <dgm:t>
        <a:bodyPr/>
        <a:lstStyle/>
        <a:p>
          <a:pPr algn="ctr" rtl="0"/>
          <a:r>
            <a:rPr lang="it-IT" sz="1400" dirty="0" smtClean="0"/>
            <a:t>Gli edifici ed in particolare quelli pubblici erano destinati a «durare nel tempo» e nel patrimonio tecnico-culturale dell’edilizia la manutenzione è soprattutto una pratica di riparazione, collegata alla buona amministrazione del costruito, al buon governo, motivata da un lato dal criterio economico (</a:t>
          </a:r>
          <a:r>
            <a:rPr lang="it-IT" sz="1400" b="1" dirty="0" smtClean="0">
              <a:solidFill>
                <a:srgbClr val="002060"/>
              </a:solidFill>
            </a:rPr>
            <a:t>più si aspetta, più si spende</a:t>
          </a:r>
          <a:r>
            <a:rPr lang="it-IT" sz="1400" dirty="0" smtClean="0"/>
            <a:t>), dall’altro all’esigenza di conservazione (</a:t>
          </a:r>
          <a:r>
            <a:rPr lang="it-IT" sz="1400" b="1" dirty="0" smtClean="0">
              <a:solidFill>
                <a:srgbClr val="002060"/>
              </a:solidFill>
            </a:rPr>
            <a:t>più si attende, più le parti originali vanno perdute</a:t>
          </a:r>
          <a:r>
            <a:rPr lang="it-IT" sz="1400" b="1" dirty="0" smtClean="0"/>
            <a:t>)</a:t>
          </a:r>
          <a:endParaRPr lang="it-IT" sz="1400" b="1" dirty="0"/>
        </a:p>
      </dgm:t>
    </dgm:pt>
    <dgm:pt modelId="{9A8A7A98-0217-4F8F-96A6-FC6850369558}" type="parTrans" cxnId="{F4925F02-AEB1-400D-BAC4-E06BE195D198}">
      <dgm:prSet/>
      <dgm:spPr/>
      <dgm:t>
        <a:bodyPr/>
        <a:lstStyle/>
        <a:p>
          <a:endParaRPr lang="it-IT"/>
        </a:p>
      </dgm:t>
    </dgm:pt>
    <dgm:pt modelId="{10170A28-E72F-4AAA-9CE7-B7A3409DFE7A}" type="sibTrans" cxnId="{F4925F02-AEB1-400D-BAC4-E06BE195D198}">
      <dgm:prSet/>
      <dgm:spPr/>
      <dgm:t>
        <a:bodyPr/>
        <a:lstStyle/>
        <a:p>
          <a:endParaRPr lang="it-IT"/>
        </a:p>
      </dgm:t>
    </dgm:pt>
    <dgm:pt modelId="{CF0C8CE6-057E-4D1B-B84F-A7F549DFDD20}">
      <dgm:prSet custT="1"/>
      <dgm:spPr/>
      <dgm:t>
        <a:bodyPr/>
        <a:lstStyle/>
        <a:p>
          <a:pPr rtl="0"/>
          <a:r>
            <a:rPr lang="it-IT" sz="1400" dirty="0" smtClean="0"/>
            <a:t>Era </a:t>
          </a:r>
          <a:r>
            <a:rPr lang="it-IT" sz="1400" b="1" dirty="0" smtClean="0">
              <a:solidFill>
                <a:srgbClr val="002060"/>
              </a:solidFill>
            </a:rPr>
            <a:t>un’arte del «saper fare» </a:t>
          </a:r>
          <a:r>
            <a:rPr lang="it-IT" sz="1400" dirty="0" smtClean="0"/>
            <a:t>non esplicitato in forma scientifica, la cui pratica si acquisiva in cantiere.</a:t>
          </a:r>
          <a:endParaRPr lang="it-IT" sz="1400" dirty="0"/>
        </a:p>
      </dgm:t>
    </dgm:pt>
    <dgm:pt modelId="{636E9DEB-5FD9-4DAF-BB3B-7A144FBB31A0}" type="parTrans" cxnId="{0D300A3E-4A8C-4AB4-B756-F4C11D5F136A}">
      <dgm:prSet/>
      <dgm:spPr/>
      <dgm:t>
        <a:bodyPr/>
        <a:lstStyle/>
        <a:p>
          <a:endParaRPr lang="it-IT"/>
        </a:p>
      </dgm:t>
    </dgm:pt>
    <dgm:pt modelId="{A1502EA8-CD95-4D49-B726-8D6BD397B7C4}" type="sibTrans" cxnId="{0D300A3E-4A8C-4AB4-B756-F4C11D5F136A}">
      <dgm:prSet/>
      <dgm:spPr/>
      <dgm:t>
        <a:bodyPr/>
        <a:lstStyle/>
        <a:p>
          <a:endParaRPr lang="it-IT"/>
        </a:p>
      </dgm:t>
    </dgm:pt>
    <dgm:pt modelId="{BF47F8B3-349B-43CA-96F2-A6D30F6A3B5B}">
      <dgm:prSet custT="1"/>
      <dgm:spPr/>
      <dgm:t>
        <a:bodyPr/>
        <a:lstStyle/>
        <a:p>
          <a:pPr rtl="0"/>
          <a:r>
            <a:rPr lang="it-IT" sz="1400" dirty="0" smtClean="0"/>
            <a:t>Solo con lo sviluppo della produzione industriale i concetti manutentivi sviluppatisi in campo industriale</a:t>
          </a:r>
          <a:r>
            <a:rPr lang="it-IT" sz="1400" b="1" dirty="0" smtClean="0">
              <a:solidFill>
                <a:srgbClr val="002060"/>
              </a:solidFill>
            </a:rPr>
            <a:t>, </a:t>
          </a:r>
          <a:r>
            <a:rPr lang="it-IT" sz="1400" b="1" u="sng" dirty="0" smtClean="0">
              <a:solidFill>
                <a:srgbClr val="002060"/>
              </a:solidFill>
            </a:rPr>
            <a:t>dove manutenere significa mantenere in stato di efficienza al minimo costo</a:t>
          </a:r>
          <a:r>
            <a:rPr lang="it-IT" sz="1400" dirty="0" smtClean="0"/>
            <a:t>, si ampliano ad altri ambiti. </a:t>
          </a:r>
          <a:endParaRPr lang="it-IT" sz="1400" dirty="0"/>
        </a:p>
      </dgm:t>
    </dgm:pt>
    <dgm:pt modelId="{B8B60079-900A-4068-9BE2-5562A78C983D}" type="parTrans" cxnId="{E9524E40-F8FB-4524-BE58-655A6EBE5E8F}">
      <dgm:prSet/>
      <dgm:spPr/>
      <dgm:t>
        <a:bodyPr/>
        <a:lstStyle/>
        <a:p>
          <a:endParaRPr lang="it-IT"/>
        </a:p>
      </dgm:t>
    </dgm:pt>
    <dgm:pt modelId="{0B4E468D-85A3-43C5-A6CE-E72D0254378A}" type="sibTrans" cxnId="{E9524E40-F8FB-4524-BE58-655A6EBE5E8F}">
      <dgm:prSet/>
      <dgm:spPr/>
      <dgm:t>
        <a:bodyPr/>
        <a:lstStyle/>
        <a:p>
          <a:endParaRPr lang="it-IT"/>
        </a:p>
      </dgm:t>
    </dgm:pt>
    <dgm:pt modelId="{A5415452-F685-42BA-992B-A6327C0034ED}">
      <dgm:prSet custT="1"/>
      <dgm:spPr/>
      <dgm:t>
        <a:bodyPr/>
        <a:lstStyle/>
        <a:p>
          <a:pPr rtl="0"/>
          <a:r>
            <a:rPr lang="it-IT" sz="1400" dirty="0" smtClean="0"/>
            <a:t>Oggi parliamo di: manutenzione edilizia, del territorio, dell’ambiente, ecc. e </a:t>
          </a:r>
          <a:r>
            <a:rPr lang="it-IT" sz="1400" b="1" dirty="0" smtClean="0">
              <a:solidFill>
                <a:srgbClr val="002060"/>
              </a:solidFill>
            </a:rPr>
            <a:t>la manutenzione comporta un vantaggio economico </a:t>
          </a:r>
          <a:r>
            <a:rPr lang="it-IT" sz="1400" dirty="0" smtClean="0"/>
            <a:t>non solo, in quanto costo evitato, ma si associa anche all’idea di </a:t>
          </a:r>
          <a:r>
            <a:rPr lang="it-IT" sz="1400" b="1" dirty="0" smtClean="0">
              <a:solidFill>
                <a:srgbClr val="002060"/>
              </a:solidFill>
            </a:rPr>
            <a:t>prevenzione del danno, di sicurezza, di salvaguardia della salute e dell’ambiente</a:t>
          </a:r>
          <a:endParaRPr lang="it-IT" sz="1400" b="1" dirty="0">
            <a:solidFill>
              <a:srgbClr val="002060"/>
            </a:solidFill>
          </a:endParaRPr>
        </a:p>
      </dgm:t>
    </dgm:pt>
    <dgm:pt modelId="{20B350C2-128C-469C-9A26-43E13BC7EF00}" type="parTrans" cxnId="{B7A17EA7-CB74-43E1-B708-4AC1DFB2EE75}">
      <dgm:prSet/>
      <dgm:spPr/>
      <dgm:t>
        <a:bodyPr/>
        <a:lstStyle/>
        <a:p>
          <a:endParaRPr lang="it-IT"/>
        </a:p>
      </dgm:t>
    </dgm:pt>
    <dgm:pt modelId="{49CEBF0E-6A1E-4F37-A307-948EB0184247}" type="sibTrans" cxnId="{B7A17EA7-CB74-43E1-B708-4AC1DFB2EE75}">
      <dgm:prSet/>
      <dgm:spPr/>
      <dgm:t>
        <a:bodyPr/>
        <a:lstStyle/>
        <a:p>
          <a:endParaRPr lang="it-IT"/>
        </a:p>
      </dgm:t>
    </dgm:pt>
    <dgm:pt modelId="{58289793-77B2-48AC-8D74-AE0DFCBD7A17}" type="pres">
      <dgm:prSet presAssocID="{54D573D7-A06B-4A4E-80FD-4743243742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F6E9E1B-1091-43EE-95F4-0E462C805B43}" type="pres">
      <dgm:prSet presAssocID="{D802061B-C8CE-484D-95F9-C407950CC5DF}" presName="linNode" presStyleCnt="0"/>
      <dgm:spPr/>
    </dgm:pt>
    <dgm:pt modelId="{1ED19F3B-83D1-44E4-AD22-0C0C1B9CFAA6}" type="pres">
      <dgm:prSet presAssocID="{D802061B-C8CE-484D-95F9-C407950CC5DF}" presName="parentText" presStyleLbl="node1" presStyleIdx="0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5F9AEF-6680-4B23-A091-F1B5A262D25C}" type="pres">
      <dgm:prSet presAssocID="{007050B1-A9FD-4AEF-A090-1982738CBA6B}" presName="sp" presStyleCnt="0"/>
      <dgm:spPr/>
    </dgm:pt>
    <dgm:pt modelId="{7C559473-56C8-4128-8965-3C60D98C942F}" type="pres">
      <dgm:prSet presAssocID="{C3B2CF3F-F56B-4983-B13B-9D9EE68B5CE9}" presName="linNode" presStyleCnt="0"/>
      <dgm:spPr/>
    </dgm:pt>
    <dgm:pt modelId="{DFC02634-02BE-465A-B647-763DA1EEC1E0}" type="pres">
      <dgm:prSet presAssocID="{C3B2CF3F-F56B-4983-B13B-9D9EE68B5CE9}" presName="parentText" presStyleLbl="node1" presStyleIdx="1" presStyleCnt="5" custScaleX="278049" custScaleY="15226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4BA348-F325-4FE1-BB09-F83784923A34}" type="pres">
      <dgm:prSet presAssocID="{10170A28-E72F-4AAA-9CE7-B7A3409DFE7A}" presName="sp" presStyleCnt="0"/>
      <dgm:spPr/>
    </dgm:pt>
    <dgm:pt modelId="{FE2235F1-CA57-4942-8839-B7898945970B}" type="pres">
      <dgm:prSet presAssocID="{CF0C8CE6-057E-4D1B-B84F-A7F549DFDD20}" presName="linNode" presStyleCnt="0"/>
      <dgm:spPr/>
    </dgm:pt>
    <dgm:pt modelId="{5AAFF5DE-1D4E-4AAD-B66E-D4A81FF22677}" type="pres">
      <dgm:prSet presAssocID="{CF0C8CE6-057E-4D1B-B84F-A7F549DFDD20}" presName="parentText" presStyleLbl="node1" presStyleIdx="2" presStyleCnt="5" custScaleX="277778" custScaleY="5534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A7B354-8923-4530-A72E-BA3C61DC4D55}" type="pres">
      <dgm:prSet presAssocID="{A1502EA8-CD95-4D49-B726-8D6BD397B7C4}" presName="sp" presStyleCnt="0"/>
      <dgm:spPr/>
    </dgm:pt>
    <dgm:pt modelId="{E21B6CCE-23C4-4809-9425-CC9DEBDC782E}" type="pres">
      <dgm:prSet presAssocID="{BF47F8B3-349B-43CA-96F2-A6D30F6A3B5B}" presName="linNode" presStyleCnt="0"/>
      <dgm:spPr/>
    </dgm:pt>
    <dgm:pt modelId="{C0D890F4-F221-4D6D-9115-599ADDF74E2D}" type="pres">
      <dgm:prSet presAssocID="{BF47F8B3-349B-43CA-96F2-A6D30F6A3B5B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7298AF9-B51F-4E86-AD42-2DBD275A0082}" type="pres">
      <dgm:prSet presAssocID="{0B4E468D-85A3-43C5-A6CE-E72D0254378A}" presName="sp" presStyleCnt="0"/>
      <dgm:spPr/>
    </dgm:pt>
    <dgm:pt modelId="{426C3B4D-D7A5-4F34-9C46-1F24B1D43975}" type="pres">
      <dgm:prSet presAssocID="{A5415452-F685-42BA-992B-A6327C0034ED}" presName="linNode" presStyleCnt="0"/>
      <dgm:spPr/>
    </dgm:pt>
    <dgm:pt modelId="{B20F39B3-316C-4EF6-91A6-84E9E5942FF1}" type="pres">
      <dgm:prSet presAssocID="{A5415452-F685-42BA-992B-A6327C0034ED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D300A3E-4A8C-4AB4-B756-F4C11D5F136A}" srcId="{54D573D7-A06B-4A4E-80FD-4743243742BC}" destId="{CF0C8CE6-057E-4D1B-B84F-A7F549DFDD20}" srcOrd="2" destOrd="0" parTransId="{636E9DEB-5FD9-4DAF-BB3B-7A144FBB31A0}" sibTransId="{A1502EA8-CD95-4D49-B726-8D6BD397B7C4}"/>
    <dgm:cxn modelId="{9D1527E4-5665-4D16-B3D4-DD250045C0BF}" type="presOf" srcId="{CF0C8CE6-057E-4D1B-B84F-A7F549DFDD20}" destId="{5AAFF5DE-1D4E-4AAD-B66E-D4A81FF22677}" srcOrd="0" destOrd="0" presId="urn:microsoft.com/office/officeart/2005/8/layout/vList5"/>
    <dgm:cxn modelId="{DE4C42A0-8A3A-42BF-8515-CBDA5174666F}" srcId="{54D573D7-A06B-4A4E-80FD-4743243742BC}" destId="{D802061B-C8CE-484D-95F9-C407950CC5DF}" srcOrd="0" destOrd="0" parTransId="{6514B1D0-71C1-4D44-B507-EF6D89B02F65}" sibTransId="{007050B1-A9FD-4AEF-A090-1982738CBA6B}"/>
    <dgm:cxn modelId="{E9524E40-F8FB-4524-BE58-655A6EBE5E8F}" srcId="{54D573D7-A06B-4A4E-80FD-4743243742BC}" destId="{BF47F8B3-349B-43CA-96F2-A6D30F6A3B5B}" srcOrd="3" destOrd="0" parTransId="{B8B60079-900A-4068-9BE2-5562A78C983D}" sibTransId="{0B4E468D-85A3-43C5-A6CE-E72D0254378A}"/>
    <dgm:cxn modelId="{0793059C-0A3F-4983-B57A-B93EC6A242B4}" type="presOf" srcId="{A5415452-F685-42BA-992B-A6327C0034ED}" destId="{B20F39B3-316C-4EF6-91A6-84E9E5942FF1}" srcOrd="0" destOrd="0" presId="urn:microsoft.com/office/officeart/2005/8/layout/vList5"/>
    <dgm:cxn modelId="{D02319E2-923A-4D04-9949-16281BCCF433}" type="presOf" srcId="{54D573D7-A06B-4A4E-80FD-4743243742BC}" destId="{58289793-77B2-48AC-8D74-AE0DFCBD7A17}" srcOrd="0" destOrd="0" presId="urn:microsoft.com/office/officeart/2005/8/layout/vList5"/>
    <dgm:cxn modelId="{A6FB654C-187D-4B07-803E-4151623BDE8B}" type="presOf" srcId="{D802061B-C8CE-484D-95F9-C407950CC5DF}" destId="{1ED19F3B-83D1-44E4-AD22-0C0C1B9CFAA6}" srcOrd="0" destOrd="0" presId="urn:microsoft.com/office/officeart/2005/8/layout/vList5"/>
    <dgm:cxn modelId="{B7A17EA7-CB74-43E1-B708-4AC1DFB2EE75}" srcId="{54D573D7-A06B-4A4E-80FD-4743243742BC}" destId="{A5415452-F685-42BA-992B-A6327C0034ED}" srcOrd="4" destOrd="0" parTransId="{20B350C2-128C-469C-9A26-43E13BC7EF00}" sibTransId="{49CEBF0E-6A1E-4F37-A307-948EB0184247}"/>
    <dgm:cxn modelId="{92D4FB20-A8DC-4DE1-A523-B68AE28E7899}" type="presOf" srcId="{BF47F8B3-349B-43CA-96F2-A6D30F6A3B5B}" destId="{C0D890F4-F221-4D6D-9115-599ADDF74E2D}" srcOrd="0" destOrd="0" presId="urn:microsoft.com/office/officeart/2005/8/layout/vList5"/>
    <dgm:cxn modelId="{B09B369C-8F09-4E70-9605-9C44AE53E324}" type="presOf" srcId="{C3B2CF3F-F56B-4983-B13B-9D9EE68B5CE9}" destId="{DFC02634-02BE-465A-B647-763DA1EEC1E0}" srcOrd="0" destOrd="0" presId="urn:microsoft.com/office/officeart/2005/8/layout/vList5"/>
    <dgm:cxn modelId="{F4925F02-AEB1-400D-BAC4-E06BE195D198}" srcId="{54D573D7-A06B-4A4E-80FD-4743243742BC}" destId="{C3B2CF3F-F56B-4983-B13B-9D9EE68B5CE9}" srcOrd="1" destOrd="0" parTransId="{9A8A7A98-0217-4F8F-96A6-FC6850369558}" sibTransId="{10170A28-E72F-4AAA-9CE7-B7A3409DFE7A}"/>
    <dgm:cxn modelId="{741509F6-2D94-4CD7-A959-FE8D9CA4DC00}" type="presParOf" srcId="{58289793-77B2-48AC-8D74-AE0DFCBD7A17}" destId="{0F6E9E1B-1091-43EE-95F4-0E462C805B43}" srcOrd="0" destOrd="0" presId="urn:microsoft.com/office/officeart/2005/8/layout/vList5"/>
    <dgm:cxn modelId="{3B8C3C8B-DC56-4305-AFD8-87D518AFAD7E}" type="presParOf" srcId="{0F6E9E1B-1091-43EE-95F4-0E462C805B43}" destId="{1ED19F3B-83D1-44E4-AD22-0C0C1B9CFAA6}" srcOrd="0" destOrd="0" presId="urn:microsoft.com/office/officeart/2005/8/layout/vList5"/>
    <dgm:cxn modelId="{6DEDE135-9547-4FF8-B9D9-F6349FF56893}" type="presParOf" srcId="{58289793-77B2-48AC-8D74-AE0DFCBD7A17}" destId="{875F9AEF-6680-4B23-A091-F1B5A262D25C}" srcOrd="1" destOrd="0" presId="urn:microsoft.com/office/officeart/2005/8/layout/vList5"/>
    <dgm:cxn modelId="{03E01FB3-91B7-4701-922E-9B449E8F05E5}" type="presParOf" srcId="{58289793-77B2-48AC-8D74-AE0DFCBD7A17}" destId="{7C559473-56C8-4128-8965-3C60D98C942F}" srcOrd="2" destOrd="0" presId="urn:microsoft.com/office/officeart/2005/8/layout/vList5"/>
    <dgm:cxn modelId="{55FFD2A8-8F3D-4139-8321-3D8C6AB1C973}" type="presParOf" srcId="{7C559473-56C8-4128-8965-3C60D98C942F}" destId="{DFC02634-02BE-465A-B647-763DA1EEC1E0}" srcOrd="0" destOrd="0" presId="urn:microsoft.com/office/officeart/2005/8/layout/vList5"/>
    <dgm:cxn modelId="{95C25CB1-1B3A-4FB8-AA40-48BB83453FCB}" type="presParOf" srcId="{58289793-77B2-48AC-8D74-AE0DFCBD7A17}" destId="{D64BA348-F325-4FE1-BB09-F83784923A34}" srcOrd="3" destOrd="0" presId="urn:microsoft.com/office/officeart/2005/8/layout/vList5"/>
    <dgm:cxn modelId="{29CD8AEF-399F-4225-9ED8-1CC031B5D50C}" type="presParOf" srcId="{58289793-77B2-48AC-8D74-AE0DFCBD7A17}" destId="{FE2235F1-CA57-4942-8839-B7898945970B}" srcOrd="4" destOrd="0" presId="urn:microsoft.com/office/officeart/2005/8/layout/vList5"/>
    <dgm:cxn modelId="{14BECF11-7811-4CFB-BA35-53635C7039BA}" type="presParOf" srcId="{FE2235F1-CA57-4942-8839-B7898945970B}" destId="{5AAFF5DE-1D4E-4AAD-B66E-D4A81FF22677}" srcOrd="0" destOrd="0" presId="urn:microsoft.com/office/officeart/2005/8/layout/vList5"/>
    <dgm:cxn modelId="{B737F539-30ED-4FE5-B16B-9F27A6F2C624}" type="presParOf" srcId="{58289793-77B2-48AC-8D74-AE0DFCBD7A17}" destId="{40A7B354-8923-4530-A72E-BA3C61DC4D55}" srcOrd="5" destOrd="0" presId="urn:microsoft.com/office/officeart/2005/8/layout/vList5"/>
    <dgm:cxn modelId="{CD1C4528-191A-45B3-84A2-8C2DF9805414}" type="presParOf" srcId="{58289793-77B2-48AC-8D74-AE0DFCBD7A17}" destId="{E21B6CCE-23C4-4809-9425-CC9DEBDC782E}" srcOrd="6" destOrd="0" presId="urn:microsoft.com/office/officeart/2005/8/layout/vList5"/>
    <dgm:cxn modelId="{31EC479C-87EC-43FB-BF50-FF4EE01D704C}" type="presParOf" srcId="{E21B6CCE-23C4-4809-9425-CC9DEBDC782E}" destId="{C0D890F4-F221-4D6D-9115-599ADDF74E2D}" srcOrd="0" destOrd="0" presId="urn:microsoft.com/office/officeart/2005/8/layout/vList5"/>
    <dgm:cxn modelId="{A8E3F5D7-FBBF-40C7-B3EF-0AA03520CBB8}" type="presParOf" srcId="{58289793-77B2-48AC-8D74-AE0DFCBD7A17}" destId="{67298AF9-B51F-4E86-AD42-2DBD275A0082}" srcOrd="7" destOrd="0" presId="urn:microsoft.com/office/officeart/2005/8/layout/vList5"/>
    <dgm:cxn modelId="{8795619F-D67A-4EB0-8EFF-1FDFB042312B}" type="presParOf" srcId="{58289793-77B2-48AC-8D74-AE0DFCBD7A17}" destId="{426C3B4D-D7A5-4F34-9C46-1F24B1D43975}" srcOrd="8" destOrd="0" presId="urn:microsoft.com/office/officeart/2005/8/layout/vList5"/>
    <dgm:cxn modelId="{96DE197D-388F-4400-A756-D8A0361BF4ED}" type="presParOf" srcId="{426C3B4D-D7A5-4F34-9C46-1F24B1D43975}" destId="{B20F39B3-316C-4EF6-91A6-84E9E5942F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CEBF69-3DDB-3742-BDA9-9FC0EBB36EC7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F1AC72-A1BA-F24C-B80A-1763ECF3B977}">
      <dgm:prSet phldrT="[Text]" custT="1"/>
      <dgm:spPr>
        <a:xfrm>
          <a:off x="113690" y="0"/>
          <a:ext cx="2112999" cy="1105785"/>
        </a:xfrm>
        <a:solidFill>
          <a:srgbClr val="F79646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it-IT" sz="1200" b="1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Benefici Economici </a:t>
          </a:r>
        </a:p>
        <a:p>
          <a:r>
            <a:rPr lang="it-IT" sz="1000" b="0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minor costo del servizio / limite di spesa </a:t>
          </a:r>
        </a:p>
        <a:p>
          <a:r>
            <a:rPr lang="it-IT" sz="1000" b="0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nessun costo per numerosi interventi di riqualificazione </a:t>
          </a:r>
        </a:p>
        <a:p>
          <a:r>
            <a:rPr lang="it-IT" sz="1000" b="0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risparmio energetico</a:t>
          </a:r>
        </a:p>
      </dgm:t>
    </dgm:pt>
    <dgm:pt modelId="{77EE17A7-36E1-BC40-BBB0-5784C3608538}" type="parTrans" cxnId="{3341ACD2-7ABA-434F-95C4-FCFA44E5194C}">
      <dgm:prSet/>
      <dgm:spPr/>
      <dgm:t>
        <a:bodyPr/>
        <a:lstStyle/>
        <a:p>
          <a:endParaRPr lang="en-US"/>
        </a:p>
      </dgm:t>
    </dgm:pt>
    <dgm:pt modelId="{8CFF1EA7-D25C-7F46-A74E-155151F4591E}" type="sibTrans" cxnId="{3341ACD2-7ABA-434F-95C4-FCFA44E5194C}">
      <dgm:prSet/>
      <dgm:spPr/>
      <dgm:t>
        <a:bodyPr/>
        <a:lstStyle/>
        <a:p>
          <a:endParaRPr lang="en-US"/>
        </a:p>
      </dgm:t>
    </dgm:pt>
    <dgm:pt modelId="{A9D56F2A-FE71-8B4F-A9EF-FB3C5BFA4F36}">
      <dgm:prSet phldrT="[Text]" custT="1"/>
      <dgm:spPr>
        <a:xfrm>
          <a:off x="2393977" y="0"/>
          <a:ext cx="1788494" cy="1105785"/>
        </a:xfrm>
        <a:solidFill>
          <a:srgbClr val="00800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it-IT" sz="1200" b="1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Benefici Ambientali</a:t>
          </a:r>
        </a:p>
        <a:p>
          <a:r>
            <a:rPr lang="it-IT" sz="1000" b="0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riduzioni emissioni inquinanti </a:t>
          </a:r>
        </a:p>
        <a:p>
          <a:r>
            <a:rPr lang="it-IT" sz="1000" b="0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riduzione fabbisogno energia primaria (-7% consumo gas)</a:t>
          </a:r>
          <a:endParaRPr lang="en-US" sz="1000" b="0" i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57C77C1-9C5A-274B-BAFE-BF730ACA737E}" type="parTrans" cxnId="{EE73F2F2-0024-C548-B51C-D85C660A95E0}">
      <dgm:prSet/>
      <dgm:spPr/>
      <dgm:t>
        <a:bodyPr/>
        <a:lstStyle/>
        <a:p>
          <a:endParaRPr lang="en-US"/>
        </a:p>
      </dgm:t>
    </dgm:pt>
    <dgm:pt modelId="{B1EAC8C3-1B0B-4245-80AF-DE2AA59E0241}" type="sibTrans" cxnId="{EE73F2F2-0024-C548-B51C-D85C660A95E0}">
      <dgm:prSet/>
      <dgm:spPr/>
      <dgm:t>
        <a:bodyPr/>
        <a:lstStyle/>
        <a:p>
          <a:endParaRPr lang="en-US"/>
        </a:p>
      </dgm:t>
    </dgm:pt>
    <dgm:pt modelId="{48AA33DD-A1AE-E04B-9FBD-C6222653AC77}">
      <dgm:prSet phldrT="[Text]" custT="1"/>
      <dgm:spPr>
        <a:xfrm>
          <a:off x="4349759" y="0"/>
          <a:ext cx="1788494" cy="1105785"/>
        </a:xfrm>
        <a:solidFill>
          <a:srgbClr val="4BACC6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it-IT" sz="1200" b="1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Benefici Gestionali </a:t>
          </a:r>
        </a:p>
        <a:p>
          <a:r>
            <a:rPr lang="it-IT" sz="1000" b="0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uso razionale dell’energia </a:t>
          </a:r>
        </a:p>
        <a:p>
          <a:r>
            <a:rPr lang="it-IT" sz="1000" b="0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alti rendimenti degli impianti e riduzione degli sprechi</a:t>
          </a:r>
        </a:p>
        <a:p>
          <a:r>
            <a:rPr lang="it-IT" sz="1000" b="0" i="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maggior conoscenza stato energetico edificio</a:t>
          </a:r>
          <a:endParaRPr lang="en-US" sz="1000" b="0" i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AC5969-0E05-0844-BE77-C4C0344A24E4}" type="parTrans" cxnId="{1CBAA682-D600-8D4B-9E99-7CF320B7308A}">
      <dgm:prSet/>
      <dgm:spPr/>
      <dgm:t>
        <a:bodyPr/>
        <a:lstStyle/>
        <a:p>
          <a:endParaRPr lang="en-US"/>
        </a:p>
      </dgm:t>
    </dgm:pt>
    <dgm:pt modelId="{2192B2BC-9013-BA40-A69A-5106DE61DACB}" type="sibTrans" cxnId="{1CBAA682-D600-8D4B-9E99-7CF320B7308A}">
      <dgm:prSet/>
      <dgm:spPr/>
      <dgm:t>
        <a:bodyPr/>
        <a:lstStyle/>
        <a:p>
          <a:endParaRPr lang="en-US"/>
        </a:p>
      </dgm:t>
    </dgm:pt>
    <dgm:pt modelId="{27E95928-A055-3D41-B83A-453E8942042E}" type="pres">
      <dgm:prSet presAssocID="{3CCEBF69-3DDB-3742-BDA9-9FC0EBB36EC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37185F-1975-5D40-BAF5-83C0674E6929}" type="pres">
      <dgm:prSet presAssocID="{3CCEBF69-3DDB-3742-BDA9-9FC0EBB36EC7}" presName="arrow" presStyleLbl="bgShp" presStyleIdx="0" presStyleCnt="1"/>
      <dgm:spPr>
        <a:xfrm>
          <a:off x="468895" y="0"/>
          <a:ext cx="5314152" cy="1105785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it-IT"/>
        </a:p>
      </dgm:t>
    </dgm:pt>
    <dgm:pt modelId="{9035D83D-A0AC-344F-85A7-14B574637C1E}" type="pres">
      <dgm:prSet presAssocID="{3CCEBF69-3DDB-3742-BDA9-9FC0EBB36EC7}" presName="linearProcess" presStyleCnt="0"/>
      <dgm:spPr/>
    </dgm:pt>
    <dgm:pt modelId="{F0D9E949-05C4-AF45-B86D-4B3A21924186}" type="pres">
      <dgm:prSet presAssocID="{0EF1AC72-A1BA-F24C-B80A-1763ECF3B977}" presName="textNode" presStyleLbl="node1" presStyleIdx="0" presStyleCnt="3" custScaleX="149210" custScaleY="25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E4BEE95-D4CB-044A-9E2D-810E3C6B8F0A}" type="pres">
      <dgm:prSet presAssocID="{8CFF1EA7-D25C-7F46-A74E-155151F4591E}" presName="sibTrans" presStyleCnt="0"/>
      <dgm:spPr/>
    </dgm:pt>
    <dgm:pt modelId="{2EFF3F53-EA14-3E45-899F-3C1E8214F749}" type="pres">
      <dgm:prSet presAssocID="{A9D56F2A-FE71-8B4F-A9EF-FB3C5BFA4F36}" presName="textNode" presStyleLbl="node1" presStyleIdx="1" presStyleCnt="3" custScaleX="146183" custScaleY="25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8B14B66-F186-7741-BCCF-9DC93B29D01D}" type="pres">
      <dgm:prSet presAssocID="{B1EAC8C3-1B0B-4245-80AF-DE2AA59E0241}" presName="sibTrans" presStyleCnt="0"/>
      <dgm:spPr/>
    </dgm:pt>
    <dgm:pt modelId="{1E2FCC2F-68E9-E54A-882E-B3A0F5A01CEA}" type="pres">
      <dgm:prSet presAssocID="{48AA33DD-A1AE-E04B-9FBD-C6222653AC77}" presName="textNode" presStyleLbl="node1" presStyleIdx="2" presStyleCnt="3" custScaleX="141435" custScaleY="25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D799EBF-A23C-48B6-99F4-FA9FF56A706B}" type="presOf" srcId="{48AA33DD-A1AE-E04B-9FBD-C6222653AC77}" destId="{1E2FCC2F-68E9-E54A-882E-B3A0F5A01CEA}" srcOrd="0" destOrd="0" presId="urn:microsoft.com/office/officeart/2005/8/layout/hProcess9"/>
    <dgm:cxn modelId="{0DCA139F-E21B-4C6D-B227-62DC4AECF289}" type="presOf" srcId="{3CCEBF69-3DDB-3742-BDA9-9FC0EBB36EC7}" destId="{27E95928-A055-3D41-B83A-453E8942042E}" srcOrd="0" destOrd="0" presId="urn:microsoft.com/office/officeart/2005/8/layout/hProcess9"/>
    <dgm:cxn modelId="{4DC95E11-9BF9-4BFB-AB55-2A9A88F18386}" type="presOf" srcId="{A9D56F2A-FE71-8B4F-A9EF-FB3C5BFA4F36}" destId="{2EFF3F53-EA14-3E45-899F-3C1E8214F749}" srcOrd="0" destOrd="0" presId="urn:microsoft.com/office/officeart/2005/8/layout/hProcess9"/>
    <dgm:cxn modelId="{1CBAA682-D600-8D4B-9E99-7CF320B7308A}" srcId="{3CCEBF69-3DDB-3742-BDA9-9FC0EBB36EC7}" destId="{48AA33DD-A1AE-E04B-9FBD-C6222653AC77}" srcOrd="2" destOrd="0" parTransId="{64AC5969-0E05-0844-BE77-C4C0344A24E4}" sibTransId="{2192B2BC-9013-BA40-A69A-5106DE61DACB}"/>
    <dgm:cxn modelId="{3341ACD2-7ABA-434F-95C4-FCFA44E5194C}" srcId="{3CCEBF69-3DDB-3742-BDA9-9FC0EBB36EC7}" destId="{0EF1AC72-A1BA-F24C-B80A-1763ECF3B977}" srcOrd="0" destOrd="0" parTransId="{77EE17A7-36E1-BC40-BBB0-5784C3608538}" sibTransId="{8CFF1EA7-D25C-7F46-A74E-155151F4591E}"/>
    <dgm:cxn modelId="{4D792DA4-A38B-4D42-892A-A7E889E76E0B}" type="presOf" srcId="{0EF1AC72-A1BA-F24C-B80A-1763ECF3B977}" destId="{F0D9E949-05C4-AF45-B86D-4B3A21924186}" srcOrd="0" destOrd="0" presId="urn:microsoft.com/office/officeart/2005/8/layout/hProcess9"/>
    <dgm:cxn modelId="{EE73F2F2-0024-C548-B51C-D85C660A95E0}" srcId="{3CCEBF69-3DDB-3742-BDA9-9FC0EBB36EC7}" destId="{A9D56F2A-FE71-8B4F-A9EF-FB3C5BFA4F36}" srcOrd="1" destOrd="0" parTransId="{257C77C1-9C5A-274B-BAFE-BF730ACA737E}" sibTransId="{B1EAC8C3-1B0B-4245-80AF-DE2AA59E0241}"/>
    <dgm:cxn modelId="{FDFF4223-2DF9-4320-B027-BA06A73DA493}" type="presParOf" srcId="{27E95928-A055-3D41-B83A-453E8942042E}" destId="{2637185F-1975-5D40-BAF5-83C0674E6929}" srcOrd="0" destOrd="0" presId="urn:microsoft.com/office/officeart/2005/8/layout/hProcess9"/>
    <dgm:cxn modelId="{AAA8E7C3-C0E8-4E4B-9A6F-5DFB9989802F}" type="presParOf" srcId="{27E95928-A055-3D41-B83A-453E8942042E}" destId="{9035D83D-A0AC-344F-85A7-14B574637C1E}" srcOrd="1" destOrd="0" presId="urn:microsoft.com/office/officeart/2005/8/layout/hProcess9"/>
    <dgm:cxn modelId="{8B039AC7-0D6D-45D3-BE6B-B3395F861654}" type="presParOf" srcId="{9035D83D-A0AC-344F-85A7-14B574637C1E}" destId="{F0D9E949-05C4-AF45-B86D-4B3A21924186}" srcOrd="0" destOrd="0" presId="urn:microsoft.com/office/officeart/2005/8/layout/hProcess9"/>
    <dgm:cxn modelId="{1B43738C-8B38-4894-AC04-4BDE0D342799}" type="presParOf" srcId="{9035D83D-A0AC-344F-85A7-14B574637C1E}" destId="{EE4BEE95-D4CB-044A-9E2D-810E3C6B8F0A}" srcOrd="1" destOrd="0" presId="urn:microsoft.com/office/officeart/2005/8/layout/hProcess9"/>
    <dgm:cxn modelId="{9EEBB56B-76AE-49A2-8ED8-8632BF73938E}" type="presParOf" srcId="{9035D83D-A0AC-344F-85A7-14B574637C1E}" destId="{2EFF3F53-EA14-3E45-899F-3C1E8214F749}" srcOrd="2" destOrd="0" presId="urn:microsoft.com/office/officeart/2005/8/layout/hProcess9"/>
    <dgm:cxn modelId="{CE340BAF-FE6C-45A3-9CEF-B404A76EFEC5}" type="presParOf" srcId="{9035D83D-A0AC-344F-85A7-14B574637C1E}" destId="{D8B14B66-F186-7741-BCCF-9DC93B29D01D}" srcOrd="3" destOrd="0" presId="urn:microsoft.com/office/officeart/2005/8/layout/hProcess9"/>
    <dgm:cxn modelId="{CCF04D6F-8DBC-4520-AEC4-26C32B0D1029}" type="presParOf" srcId="{9035D83D-A0AC-344F-85A7-14B574637C1E}" destId="{1E2FCC2F-68E9-E54A-882E-B3A0F5A01CE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1A1E53-9D7A-4410-BF25-E0BB34C0B3C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31E2FB6-82F6-40D1-8C9C-FFC0CF97524F}">
      <dgm:prSet phldrT="[Testo]" custT="1"/>
      <dgm:spPr>
        <a:solidFill>
          <a:schemeClr val="accent1"/>
        </a:solidFill>
      </dgm:spPr>
      <dgm:t>
        <a:bodyPr/>
        <a:lstStyle/>
        <a:p>
          <a:pPr algn="ctr"/>
          <a:r>
            <a:rPr lang="it-IT" sz="1600" dirty="0"/>
            <a:t>Risultati in termini di </a:t>
          </a:r>
          <a:r>
            <a:rPr lang="it-IT" sz="1600" b="1" dirty="0"/>
            <a:t>standard di servizio e qualità</a:t>
          </a:r>
        </a:p>
      </dgm:t>
    </dgm:pt>
    <dgm:pt modelId="{80738859-8B64-4D35-85F2-A0471F1537FC}" type="parTrans" cxnId="{3E4FAD72-8EBD-49F3-9114-8283CAF1134A}">
      <dgm:prSet/>
      <dgm:spPr/>
      <dgm:t>
        <a:bodyPr/>
        <a:lstStyle/>
        <a:p>
          <a:endParaRPr lang="it-IT"/>
        </a:p>
      </dgm:t>
    </dgm:pt>
    <dgm:pt modelId="{AFE1BEE5-4884-41C8-AD4C-AE0E4A82C2C3}" type="sibTrans" cxnId="{3E4FAD72-8EBD-49F3-9114-8283CAF1134A}">
      <dgm:prSet/>
      <dgm:spPr/>
      <dgm:t>
        <a:bodyPr/>
        <a:lstStyle/>
        <a:p>
          <a:endParaRPr lang="it-IT"/>
        </a:p>
      </dgm:t>
    </dgm:pt>
    <dgm:pt modelId="{7C4967AD-C6B9-4EE7-A089-CEBF611DAD68}">
      <dgm:prSet phldrT="[Tes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it-IT" sz="1400" b="1" dirty="0" smtClean="0">
              <a:solidFill>
                <a:sysClr val="windowText" lastClr="000000"/>
              </a:solidFill>
            </a:rPr>
            <a:t>aumento efficacia  dei controlli</a:t>
          </a:r>
          <a:r>
            <a:rPr lang="it-IT" sz="1200" dirty="0" smtClean="0">
              <a:solidFill>
                <a:sysClr val="windowText" lastClr="000000"/>
              </a:solidFill>
            </a:rPr>
            <a:t>, attraverso l'aumento  progressivo sia in termini numerici (3198 nel 2013 - valore medio 2577) sia in percentuale rispetto agli interventi effettuati (nel 2013 : 16% sul totale - valore medio 12%  - 31% sulla riparativa e misura - valore medio 22%)</a:t>
          </a:r>
          <a:endParaRPr lang="it-IT" sz="1200" dirty="0">
            <a:solidFill>
              <a:sysClr val="windowText" lastClr="000000"/>
            </a:solidFill>
          </a:endParaRPr>
        </a:p>
      </dgm:t>
    </dgm:pt>
    <dgm:pt modelId="{187D58EB-4CE6-47FB-9C3D-8A7F50DDD47E}" type="parTrans" cxnId="{385DCB99-8A45-452E-9792-0DAEAF9E5C20}">
      <dgm:prSet/>
      <dgm:spPr/>
      <dgm:t>
        <a:bodyPr/>
        <a:lstStyle/>
        <a:p>
          <a:endParaRPr lang="it-IT"/>
        </a:p>
      </dgm:t>
    </dgm:pt>
    <dgm:pt modelId="{0072DDEF-E8F7-4240-A24A-E73ABEC1B0EC}" type="sibTrans" cxnId="{385DCB99-8A45-452E-9792-0DAEAF9E5C20}">
      <dgm:prSet/>
      <dgm:spPr/>
      <dgm:t>
        <a:bodyPr/>
        <a:lstStyle/>
        <a:p>
          <a:endParaRPr lang="it-IT"/>
        </a:p>
      </dgm:t>
    </dgm:pt>
    <dgm:pt modelId="{3C7C304A-A2B3-451F-809F-D745A92D25C5}">
      <dgm:prSet phldrT="[Tes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it-IT" sz="1400" b="1" dirty="0" smtClean="0">
              <a:solidFill>
                <a:sysClr val="windowText" lastClr="000000"/>
              </a:solidFill>
            </a:rPr>
            <a:t>Riduzione progressiva degli interventi di manutenzione riparativa  </a:t>
          </a:r>
          <a:r>
            <a:rPr lang="it-IT" sz="1200" b="0" dirty="0" smtClean="0">
              <a:solidFill>
                <a:sysClr val="windowText" lastClr="000000"/>
              </a:solidFill>
            </a:rPr>
            <a:t>(nel 2013 : -21%  con una riduzione di 1635 interventi rispetto al numero rilevato ad inizio appalto)</a:t>
          </a:r>
          <a:endParaRPr lang="it-IT" sz="1200" b="0" dirty="0">
            <a:solidFill>
              <a:sysClr val="windowText" lastClr="000000"/>
            </a:solidFill>
          </a:endParaRPr>
        </a:p>
      </dgm:t>
    </dgm:pt>
    <dgm:pt modelId="{AE30BE08-923E-42F0-8847-AA8BCAB688D4}" type="parTrans" cxnId="{72D5EFE0-7D62-4E0C-8884-36FBE4B117F1}">
      <dgm:prSet/>
      <dgm:spPr/>
      <dgm:t>
        <a:bodyPr/>
        <a:lstStyle/>
        <a:p>
          <a:endParaRPr lang="it-IT"/>
        </a:p>
      </dgm:t>
    </dgm:pt>
    <dgm:pt modelId="{32D41CC3-93A9-47DB-938E-370B71D2D12C}" type="sibTrans" cxnId="{72D5EFE0-7D62-4E0C-8884-36FBE4B117F1}">
      <dgm:prSet/>
      <dgm:spPr/>
      <dgm:t>
        <a:bodyPr/>
        <a:lstStyle/>
        <a:p>
          <a:endParaRPr lang="it-IT"/>
        </a:p>
      </dgm:t>
    </dgm:pt>
    <dgm:pt modelId="{E49B31CD-D95E-4AB3-9DAE-9DE20A233657}">
      <dgm:prSet phldrT="[Tes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400" b="1" dirty="0">
              <a:solidFill>
                <a:sysClr val="windowText" lastClr="000000"/>
              </a:solidFill>
            </a:rPr>
            <a:t>Riduzione dei consumi energetici </a:t>
          </a:r>
          <a:r>
            <a:rPr lang="it-IT" sz="1400" b="1" dirty="0" smtClean="0">
              <a:solidFill>
                <a:sysClr val="windowText" lastClr="000000"/>
              </a:solidFill>
            </a:rPr>
            <a:t>      </a:t>
          </a:r>
          <a:r>
            <a:rPr lang="it-IT" sz="1200" b="0" dirty="0">
              <a:solidFill>
                <a:sysClr val="windowText" lastClr="000000"/>
              </a:solidFill>
            </a:rPr>
            <a:t>(-18,40%)</a:t>
          </a:r>
        </a:p>
      </dgm:t>
    </dgm:pt>
    <dgm:pt modelId="{5193F759-2F26-484D-81F5-B41AEFC59952}" type="parTrans" cxnId="{E83DAF0E-E6F2-495F-8E4A-F3E453CBF928}">
      <dgm:prSet/>
      <dgm:spPr/>
      <dgm:t>
        <a:bodyPr/>
        <a:lstStyle/>
        <a:p>
          <a:endParaRPr lang="it-IT"/>
        </a:p>
      </dgm:t>
    </dgm:pt>
    <dgm:pt modelId="{7BC376DB-C588-4C09-AFEA-0F4414871F29}" type="sibTrans" cxnId="{E83DAF0E-E6F2-495F-8E4A-F3E453CBF928}">
      <dgm:prSet/>
      <dgm:spPr/>
      <dgm:t>
        <a:bodyPr/>
        <a:lstStyle/>
        <a:p>
          <a:endParaRPr lang="it-IT"/>
        </a:p>
      </dgm:t>
    </dgm:pt>
    <dgm:pt modelId="{6E90ABDD-AE35-4983-B212-B506D4A0F9E4}">
      <dgm:prSet phldrT="[Tes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endParaRPr lang="it-IT" sz="1200" dirty="0"/>
        </a:p>
      </dgm:t>
    </dgm:pt>
    <dgm:pt modelId="{7966ACBB-7297-475B-8C15-754418E5A70C}" type="parTrans" cxnId="{BCD45841-895C-42EB-8635-6AFA1699BEBF}">
      <dgm:prSet/>
      <dgm:spPr/>
      <dgm:t>
        <a:bodyPr/>
        <a:lstStyle/>
        <a:p>
          <a:endParaRPr lang="it-IT"/>
        </a:p>
      </dgm:t>
    </dgm:pt>
    <dgm:pt modelId="{4994A950-C76C-4D97-B3BA-9FD8D6A2CE42}" type="sibTrans" cxnId="{BCD45841-895C-42EB-8635-6AFA1699BEBF}">
      <dgm:prSet/>
      <dgm:spPr/>
      <dgm:t>
        <a:bodyPr/>
        <a:lstStyle/>
        <a:p>
          <a:endParaRPr lang="it-IT"/>
        </a:p>
      </dgm:t>
    </dgm:pt>
    <dgm:pt modelId="{D1C755A8-C36D-4411-B685-0181A9376E35}">
      <dgm:prSet phldrT="[Tes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it-IT" sz="1400" b="1" dirty="0">
              <a:solidFill>
                <a:sysClr val="windowText" lastClr="000000"/>
              </a:solidFill>
            </a:rPr>
            <a:t>Aumento della soddisfazione dell'utenza  </a:t>
          </a:r>
          <a:r>
            <a:rPr lang="it-IT" sz="1200" dirty="0">
              <a:solidFill>
                <a:sysClr val="windowText" lastClr="000000"/>
              </a:solidFill>
            </a:rPr>
            <a:t>(voto medio nei </a:t>
          </a:r>
          <a:r>
            <a:rPr lang="it-IT" sz="1200" dirty="0" smtClean="0">
              <a:solidFill>
                <a:sysClr val="windowText" lastClr="000000"/>
              </a:solidFill>
            </a:rPr>
            <a:t>6 </a:t>
          </a:r>
          <a:r>
            <a:rPr lang="it-IT" sz="1200" dirty="0">
              <a:solidFill>
                <a:sysClr val="windowText" lastClr="000000"/>
              </a:solidFill>
            </a:rPr>
            <a:t>anni di  7,83)</a:t>
          </a:r>
          <a:endParaRPr lang="it-IT" sz="1200" dirty="0">
            <a:solidFill>
              <a:srgbClr val="FF0000"/>
            </a:solidFill>
          </a:endParaRPr>
        </a:p>
      </dgm:t>
    </dgm:pt>
    <dgm:pt modelId="{53C8394D-B4B3-44E4-8348-568E0B156E6B}" type="parTrans" cxnId="{B7033467-40BD-4CBF-AC83-D13E5A80FC7E}">
      <dgm:prSet/>
      <dgm:spPr/>
      <dgm:t>
        <a:bodyPr/>
        <a:lstStyle/>
        <a:p>
          <a:endParaRPr lang="it-IT"/>
        </a:p>
      </dgm:t>
    </dgm:pt>
    <dgm:pt modelId="{7821AF63-BC8C-4C57-AE35-9F044B8BE194}" type="sibTrans" cxnId="{B7033467-40BD-4CBF-AC83-D13E5A80FC7E}">
      <dgm:prSet/>
      <dgm:spPr/>
      <dgm:t>
        <a:bodyPr/>
        <a:lstStyle/>
        <a:p>
          <a:endParaRPr lang="it-IT"/>
        </a:p>
      </dgm:t>
    </dgm:pt>
    <dgm:pt modelId="{146C38E6-7DCD-4D9D-A7E7-B7602CC3C091}" type="pres">
      <dgm:prSet presAssocID="{F91A1E53-9D7A-4410-BF25-E0BB34C0B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BB6ACB-C876-4494-BDF3-B1ADF5157B3E}" type="pres">
      <dgm:prSet presAssocID="{D31E2FB6-82F6-40D1-8C9C-FFC0CF97524F}" presName="parentText" presStyleLbl="node1" presStyleIdx="0" presStyleCnt="1" custScaleY="47820" custLinFactNeighborY="-1046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69E586-D273-4088-929C-5F4813567D40}" type="pres">
      <dgm:prSet presAssocID="{D31E2FB6-82F6-40D1-8C9C-FFC0CF97524F}" presName="childText" presStyleLbl="revTx" presStyleIdx="0" presStyleCnt="1" custScaleY="107330" custLinFactNeighborY="-8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227A7F6-8696-43F7-BE89-38CDF529D06D}" type="presOf" srcId="{D1C755A8-C36D-4411-B685-0181A9376E35}" destId="{C469E586-D273-4088-929C-5F4813567D40}" srcOrd="0" destOrd="2" presId="urn:microsoft.com/office/officeart/2005/8/layout/vList2"/>
    <dgm:cxn modelId="{385DCB99-8A45-452E-9792-0DAEAF9E5C20}" srcId="{D31E2FB6-82F6-40D1-8C9C-FFC0CF97524F}" destId="{7C4967AD-C6B9-4EE7-A089-CEBF611DAD68}" srcOrd="1" destOrd="0" parTransId="{187D58EB-4CE6-47FB-9C3D-8A7F50DDD47E}" sibTransId="{0072DDEF-E8F7-4240-A24A-E73ABEC1B0EC}"/>
    <dgm:cxn modelId="{0229A53D-9E1E-46D5-9DB9-3DE21F60DEB2}" type="presOf" srcId="{7C4967AD-C6B9-4EE7-A089-CEBF611DAD68}" destId="{C469E586-D273-4088-929C-5F4813567D40}" srcOrd="0" destOrd="1" presId="urn:microsoft.com/office/officeart/2005/8/layout/vList2"/>
    <dgm:cxn modelId="{B7033467-40BD-4CBF-AC83-D13E5A80FC7E}" srcId="{D31E2FB6-82F6-40D1-8C9C-FFC0CF97524F}" destId="{D1C755A8-C36D-4411-B685-0181A9376E35}" srcOrd="2" destOrd="0" parTransId="{53C8394D-B4B3-44E4-8348-568E0B156E6B}" sibTransId="{7821AF63-BC8C-4C57-AE35-9F044B8BE194}"/>
    <dgm:cxn modelId="{BCD45841-895C-42EB-8635-6AFA1699BEBF}" srcId="{D31E2FB6-82F6-40D1-8C9C-FFC0CF97524F}" destId="{6E90ABDD-AE35-4983-B212-B506D4A0F9E4}" srcOrd="0" destOrd="0" parTransId="{7966ACBB-7297-475B-8C15-754418E5A70C}" sibTransId="{4994A950-C76C-4D97-B3BA-9FD8D6A2CE42}"/>
    <dgm:cxn modelId="{EEBECF0A-6AE9-46C7-A959-DFB15E1D5C5F}" type="presOf" srcId="{6E90ABDD-AE35-4983-B212-B506D4A0F9E4}" destId="{C469E586-D273-4088-929C-5F4813567D40}" srcOrd="0" destOrd="0" presId="urn:microsoft.com/office/officeart/2005/8/layout/vList2"/>
    <dgm:cxn modelId="{0581264B-63F4-472A-95B9-16C4555F0FF8}" type="presOf" srcId="{D31E2FB6-82F6-40D1-8C9C-FFC0CF97524F}" destId="{07BB6ACB-C876-4494-BDF3-B1ADF5157B3E}" srcOrd="0" destOrd="0" presId="urn:microsoft.com/office/officeart/2005/8/layout/vList2"/>
    <dgm:cxn modelId="{72D5EFE0-7D62-4E0C-8884-36FBE4B117F1}" srcId="{D31E2FB6-82F6-40D1-8C9C-FFC0CF97524F}" destId="{3C7C304A-A2B3-451F-809F-D745A92D25C5}" srcOrd="3" destOrd="0" parTransId="{AE30BE08-923E-42F0-8847-AA8BCAB688D4}" sibTransId="{32D41CC3-93A9-47DB-938E-370B71D2D12C}"/>
    <dgm:cxn modelId="{A6AA1CDC-2BB8-46FF-8E36-BD13562205AA}" type="presOf" srcId="{F91A1E53-9D7A-4410-BF25-E0BB34C0B3C6}" destId="{146C38E6-7DCD-4D9D-A7E7-B7602CC3C091}" srcOrd="0" destOrd="0" presId="urn:microsoft.com/office/officeart/2005/8/layout/vList2"/>
    <dgm:cxn modelId="{8ABA874B-AFEC-4BD6-AD64-90C4677FFEBF}" type="presOf" srcId="{3C7C304A-A2B3-451F-809F-D745A92D25C5}" destId="{C469E586-D273-4088-929C-5F4813567D40}" srcOrd="0" destOrd="3" presId="urn:microsoft.com/office/officeart/2005/8/layout/vList2"/>
    <dgm:cxn modelId="{E83DAF0E-E6F2-495F-8E4A-F3E453CBF928}" srcId="{D31E2FB6-82F6-40D1-8C9C-FFC0CF97524F}" destId="{E49B31CD-D95E-4AB3-9DAE-9DE20A233657}" srcOrd="4" destOrd="0" parTransId="{5193F759-2F26-484D-81F5-B41AEFC59952}" sibTransId="{7BC376DB-C588-4C09-AFEA-0F4414871F29}"/>
    <dgm:cxn modelId="{72E722AE-3FAD-4C2A-BC90-6ECB98281761}" type="presOf" srcId="{E49B31CD-D95E-4AB3-9DAE-9DE20A233657}" destId="{C469E586-D273-4088-929C-5F4813567D40}" srcOrd="0" destOrd="4" presId="urn:microsoft.com/office/officeart/2005/8/layout/vList2"/>
    <dgm:cxn modelId="{3E4FAD72-8EBD-49F3-9114-8283CAF1134A}" srcId="{F91A1E53-9D7A-4410-BF25-E0BB34C0B3C6}" destId="{D31E2FB6-82F6-40D1-8C9C-FFC0CF97524F}" srcOrd="0" destOrd="0" parTransId="{80738859-8B64-4D35-85F2-A0471F1537FC}" sibTransId="{AFE1BEE5-4884-41C8-AD4C-AE0E4A82C2C3}"/>
    <dgm:cxn modelId="{D51C99B5-9167-4BCA-90E9-001F9B2FDFB7}" type="presParOf" srcId="{146C38E6-7DCD-4D9D-A7E7-B7602CC3C091}" destId="{07BB6ACB-C876-4494-BDF3-B1ADF5157B3E}" srcOrd="0" destOrd="0" presId="urn:microsoft.com/office/officeart/2005/8/layout/vList2"/>
    <dgm:cxn modelId="{EF0382AC-6E4B-42EB-A1A4-7B3C2DF36002}" type="presParOf" srcId="{146C38E6-7DCD-4D9D-A7E7-B7602CC3C091}" destId="{C469E586-D273-4088-929C-5F4813567D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18F4E-6C92-41FB-B301-CDC79AA6F1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FA813C8-D0FF-41F8-AAED-8BF9BD7D0C1E}">
      <dgm:prSet/>
      <dgm:spPr/>
      <dgm:t>
        <a:bodyPr/>
        <a:lstStyle/>
        <a:p>
          <a:pPr rtl="0"/>
          <a:r>
            <a:rPr lang="it-IT" b="1" dirty="0" smtClean="0">
              <a:solidFill>
                <a:srgbClr val="FF0000"/>
              </a:solidFill>
            </a:rPr>
            <a:t>DA ARTE ANTICA A SCIENZA</a:t>
          </a:r>
          <a:endParaRPr lang="it-IT" b="1" dirty="0">
            <a:solidFill>
              <a:srgbClr val="FF0000"/>
            </a:solidFill>
          </a:endParaRPr>
        </a:p>
      </dgm:t>
    </dgm:pt>
    <dgm:pt modelId="{CE51F6F2-8AB1-40CD-82C9-BB4CAFB26F58}" type="parTrans" cxnId="{A224AFEF-1BE4-482D-B428-68C66C5960E8}">
      <dgm:prSet/>
      <dgm:spPr/>
      <dgm:t>
        <a:bodyPr/>
        <a:lstStyle/>
        <a:p>
          <a:endParaRPr lang="it-IT"/>
        </a:p>
      </dgm:t>
    </dgm:pt>
    <dgm:pt modelId="{52024B03-0C53-43AB-8D8B-633C9256689E}" type="sibTrans" cxnId="{A224AFEF-1BE4-482D-B428-68C66C5960E8}">
      <dgm:prSet/>
      <dgm:spPr/>
      <dgm:t>
        <a:bodyPr/>
        <a:lstStyle/>
        <a:p>
          <a:endParaRPr lang="it-IT"/>
        </a:p>
      </dgm:t>
    </dgm:pt>
    <dgm:pt modelId="{4E179DE2-2887-4FD2-8402-588E5F5C912D}" type="pres">
      <dgm:prSet presAssocID="{7AB18F4E-6C92-41FB-B301-CDC79AA6F10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9B14121-0895-48AD-BAD0-F4D13AEA7A07}" type="pres">
      <dgm:prSet presAssocID="{7AB18F4E-6C92-41FB-B301-CDC79AA6F10F}" presName="arrow" presStyleLbl="bgShp" presStyleIdx="0" presStyleCnt="1"/>
      <dgm:spPr/>
    </dgm:pt>
    <dgm:pt modelId="{72CBC268-5E85-4F66-8F9D-2AB72B44911A}" type="pres">
      <dgm:prSet presAssocID="{7AB18F4E-6C92-41FB-B301-CDC79AA6F10F}" presName="linearProcess" presStyleCnt="0"/>
      <dgm:spPr/>
    </dgm:pt>
    <dgm:pt modelId="{4B2827ED-5BAC-4BB9-A71C-1DD4A8955E68}" type="pres">
      <dgm:prSet presAssocID="{CFA813C8-D0FF-41F8-AAED-8BF9BD7D0C1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2F865A9-96D4-4B07-A9F7-94A211AE0DD7}" type="presOf" srcId="{7AB18F4E-6C92-41FB-B301-CDC79AA6F10F}" destId="{4E179DE2-2887-4FD2-8402-588E5F5C912D}" srcOrd="0" destOrd="0" presId="urn:microsoft.com/office/officeart/2005/8/layout/hProcess9"/>
    <dgm:cxn modelId="{A224AFEF-1BE4-482D-B428-68C66C5960E8}" srcId="{7AB18F4E-6C92-41FB-B301-CDC79AA6F10F}" destId="{CFA813C8-D0FF-41F8-AAED-8BF9BD7D0C1E}" srcOrd="0" destOrd="0" parTransId="{CE51F6F2-8AB1-40CD-82C9-BB4CAFB26F58}" sibTransId="{52024B03-0C53-43AB-8D8B-633C9256689E}"/>
    <dgm:cxn modelId="{C38F7291-749E-45B8-847D-6D175A6281BB}" type="presOf" srcId="{CFA813C8-D0FF-41F8-AAED-8BF9BD7D0C1E}" destId="{4B2827ED-5BAC-4BB9-A71C-1DD4A8955E68}" srcOrd="0" destOrd="0" presId="urn:microsoft.com/office/officeart/2005/8/layout/hProcess9"/>
    <dgm:cxn modelId="{AF3F174D-5BAF-43A8-90BC-5BB1181E1FFA}" type="presParOf" srcId="{4E179DE2-2887-4FD2-8402-588E5F5C912D}" destId="{29B14121-0895-48AD-BAD0-F4D13AEA7A07}" srcOrd="0" destOrd="0" presId="urn:microsoft.com/office/officeart/2005/8/layout/hProcess9"/>
    <dgm:cxn modelId="{C27B7378-E20A-4669-A52E-AD1A83697568}" type="presParOf" srcId="{4E179DE2-2887-4FD2-8402-588E5F5C912D}" destId="{72CBC268-5E85-4F66-8F9D-2AB72B44911A}" srcOrd="1" destOrd="0" presId="urn:microsoft.com/office/officeart/2005/8/layout/hProcess9"/>
    <dgm:cxn modelId="{75F81713-88B9-4D99-8E4C-E63CBBDA3BDA}" type="presParOf" srcId="{72CBC268-5E85-4F66-8F9D-2AB72B44911A}" destId="{4B2827ED-5BAC-4BB9-A71C-1DD4A8955E6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C429B-2CEE-4A55-A5B7-ACBE3D3E536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054722-DCE2-4A48-8FA7-CD97AC4C332B}">
      <dgm:prSet custT="1"/>
      <dgm:spPr/>
      <dgm:t>
        <a:bodyPr/>
        <a:lstStyle/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dirty="0" smtClean="0"/>
            <a:t>«Non c’è luogo sulla terra, in cui la costruzione o riparazione di fabbricati non richieda l’opera continua di tanti e tanti operai, e ciò per la bella ragione che </a:t>
          </a:r>
          <a:r>
            <a:rPr lang="it-IT" sz="1800" b="1" dirty="0" smtClean="0">
              <a:solidFill>
                <a:schemeClr val="bg1"/>
              </a:solidFill>
            </a:rPr>
            <a:t>ogni figlio, con scarso spirito economico lascia a poco a poco andare in rovina ciò che suo padre ha costruito. Ben potrebbe, quasi senza spesa, mantenerlo (…) ma no, è il suo erede che sarà costretto, con gran dispendio, a rifar tutto daccapo»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/>
            <a:t>«Utopia» Tommaso Moro, 1516</a:t>
          </a:r>
          <a:endParaRPr lang="it-IT" sz="1500" dirty="0"/>
        </a:p>
      </dgm:t>
    </dgm:pt>
    <dgm:pt modelId="{58F97C82-2B64-40D9-8BF5-1A8685FEE497}" type="parTrans" cxnId="{3F8C3696-8A90-4058-9BDB-475FBEECF713}">
      <dgm:prSet/>
      <dgm:spPr/>
      <dgm:t>
        <a:bodyPr/>
        <a:lstStyle/>
        <a:p>
          <a:endParaRPr lang="it-IT"/>
        </a:p>
      </dgm:t>
    </dgm:pt>
    <dgm:pt modelId="{C95C0048-3AEA-45B9-90E3-BA5EA372953B}" type="sibTrans" cxnId="{3F8C3696-8A90-4058-9BDB-475FBEECF713}">
      <dgm:prSet/>
      <dgm:spPr/>
      <dgm:t>
        <a:bodyPr/>
        <a:lstStyle/>
        <a:p>
          <a:endParaRPr lang="it-IT"/>
        </a:p>
      </dgm:t>
    </dgm:pt>
    <dgm:pt modelId="{CA1F91DC-40B9-4B9F-994B-7BCC5E5D9789}">
      <dgm:prSet custT="1"/>
      <dgm:spPr/>
      <dgm:t>
        <a:bodyPr/>
        <a:lstStyle/>
        <a:p>
          <a:pPr algn="ctr" rtl="0"/>
          <a:r>
            <a:rPr lang="it-IT" sz="1800" b="1" dirty="0" smtClean="0"/>
            <a:t>«</a:t>
          </a:r>
          <a:r>
            <a:rPr lang="it-IT" sz="1800" b="1" dirty="0" smtClean="0">
              <a:solidFill>
                <a:srgbClr val="002060"/>
              </a:solidFill>
            </a:rPr>
            <a:t>INVESTIRE IN MANUTENZIONE </a:t>
          </a:r>
          <a:r>
            <a:rPr lang="it-IT" sz="1800" b="1" dirty="0" smtClean="0"/>
            <a:t>» </a:t>
          </a:r>
          <a:r>
            <a:rPr lang="it-IT" sz="1800" b="1" dirty="0" smtClean="0">
              <a:solidFill>
                <a:schemeClr val="bg1"/>
              </a:solidFill>
            </a:rPr>
            <a:t>deve essere riconosciuto  come </a:t>
          </a:r>
          <a:r>
            <a:rPr lang="it-IT" sz="1800" b="1" dirty="0" smtClean="0"/>
            <a:t>«</a:t>
          </a:r>
          <a:r>
            <a:rPr lang="it-IT" sz="1800" b="1" dirty="0" smtClean="0">
              <a:solidFill>
                <a:srgbClr val="002060"/>
              </a:solidFill>
            </a:rPr>
            <a:t>UN VALORE</a:t>
          </a:r>
          <a:r>
            <a:rPr lang="it-IT" sz="1800" b="1" dirty="0" smtClean="0"/>
            <a:t>» </a:t>
          </a:r>
        </a:p>
        <a:p>
          <a:pPr algn="ctr" rtl="0"/>
          <a:r>
            <a:rPr lang="it-IT" sz="1800" b="1" dirty="0" smtClean="0"/>
            <a:t>MENTRE ANCORA OGGI  SI PONE SPESSO COME </a:t>
          </a:r>
          <a:r>
            <a:rPr lang="it-IT" sz="1800" b="1" dirty="0" smtClean="0">
              <a:solidFill>
                <a:srgbClr val="002060"/>
              </a:solidFill>
            </a:rPr>
            <a:t>OBIETTIVO «MINORE»  TRA LE  SCELTE  STRATEGICHE DEGLI  ENTI:</a:t>
          </a:r>
        </a:p>
        <a:p>
          <a:pPr algn="l" rtl="0"/>
          <a:r>
            <a:rPr lang="it-IT" sz="1800" b="1" dirty="0" smtClean="0">
              <a:solidFill>
                <a:srgbClr val="002060"/>
              </a:solidFill>
              <a:latin typeface="Times New Roman"/>
              <a:cs typeface="Times New Roman"/>
            </a:rPr>
            <a:t>˞˞  </a:t>
          </a:r>
          <a:r>
            <a:rPr lang="it-IT" sz="1800" b="1" dirty="0" smtClean="0">
              <a:solidFill>
                <a:srgbClr val="002060"/>
              </a:solidFill>
            </a:rPr>
            <a:t>L’ULTIMO </a:t>
          </a:r>
          <a:r>
            <a:rPr lang="it-IT" sz="1800" b="1" dirty="0" smtClean="0"/>
            <a:t>AD ESSERE VALORIZZATO </a:t>
          </a:r>
          <a:r>
            <a:rPr lang="it-IT" sz="1800" b="1" dirty="0" smtClean="0">
              <a:solidFill>
                <a:srgbClr val="002060"/>
              </a:solidFill>
            </a:rPr>
            <a:t>PERCHE’ «POCO VISIBILE»</a:t>
          </a:r>
          <a:r>
            <a:rPr lang="it-IT" sz="1800" b="1" dirty="0" smtClean="0"/>
            <a:t>; </a:t>
          </a:r>
        </a:p>
        <a:p>
          <a:pPr algn="l" rtl="0"/>
          <a:r>
            <a:rPr lang="it-IT" sz="1800" b="1" dirty="0" smtClean="0">
              <a:solidFill>
                <a:srgbClr val="002060"/>
              </a:solidFill>
              <a:latin typeface="Times New Roman"/>
              <a:cs typeface="Times New Roman"/>
            </a:rPr>
            <a:t>˞˞  </a:t>
          </a:r>
          <a:r>
            <a:rPr lang="it-IT" sz="1800" b="1" dirty="0" smtClean="0">
              <a:solidFill>
                <a:srgbClr val="002060"/>
              </a:solidFill>
            </a:rPr>
            <a:t>IL PRIMO </a:t>
          </a:r>
          <a:r>
            <a:rPr lang="it-IT" sz="1800" b="1" dirty="0" smtClean="0"/>
            <a:t>AD ESSERE SACRIFICATO </a:t>
          </a:r>
          <a:r>
            <a:rPr lang="it-IT" sz="1800" b="1" dirty="0" smtClean="0">
              <a:solidFill>
                <a:srgbClr val="002060"/>
              </a:solidFill>
            </a:rPr>
            <a:t>QUANDO SI TRATTA DI RIDURRE  LE VOCI DI SPESA NEI BILANCI</a:t>
          </a:r>
          <a:endParaRPr lang="it-IT" sz="1800" b="1" dirty="0">
            <a:solidFill>
              <a:srgbClr val="002060"/>
            </a:solidFill>
          </a:endParaRPr>
        </a:p>
      </dgm:t>
    </dgm:pt>
    <dgm:pt modelId="{F3587DBC-175E-4B79-B991-5975B2E5CFAE}" type="parTrans" cxnId="{5D88DACF-AEBE-42C1-A394-6145F4567389}">
      <dgm:prSet/>
      <dgm:spPr/>
      <dgm:t>
        <a:bodyPr/>
        <a:lstStyle/>
        <a:p>
          <a:endParaRPr lang="it-IT"/>
        </a:p>
      </dgm:t>
    </dgm:pt>
    <dgm:pt modelId="{A9633CDA-5AA3-4591-8F0B-F430B680E2B7}" type="sibTrans" cxnId="{5D88DACF-AEBE-42C1-A394-6145F4567389}">
      <dgm:prSet/>
      <dgm:spPr/>
      <dgm:t>
        <a:bodyPr/>
        <a:lstStyle/>
        <a:p>
          <a:endParaRPr lang="it-IT"/>
        </a:p>
      </dgm:t>
    </dgm:pt>
    <dgm:pt modelId="{2EAD78BA-A828-4C63-99C9-1B5693ED1598}" type="pres">
      <dgm:prSet presAssocID="{676C429B-2CEE-4A55-A5B7-ACBE3D3E536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D2207B4-BA24-4CBF-9F35-F8C7E4F6353F}" type="pres">
      <dgm:prSet presAssocID="{1C054722-DCE2-4A48-8FA7-CD97AC4C332B}" presName="node" presStyleLbl="node1" presStyleIdx="0" presStyleCnt="2" custScaleX="133532" custScaleY="100400" custLinFactNeighborX="-4" custLinFactNeighborY="74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3093EE-C249-4EE6-A0BB-A5969DC396D6}" type="pres">
      <dgm:prSet presAssocID="{C95C0048-3AEA-45B9-90E3-BA5EA372953B}" presName="sibTrans" presStyleLbl="sibTrans2D1" presStyleIdx="0" presStyleCnt="1" custScaleX="119430" custScaleY="97820" custLinFactNeighborX="-12994" custLinFactNeighborY="-425"/>
      <dgm:spPr/>
      <dgm:t>
        <a:bodyPr/>
        <a:lstStyle/>
        <a:p>
          <a:endParaRPr lang="it-IT"/>
        </a:p>
      </dgm:t>
    </dgm:pt>
    <dgm:pt modelId="{8B1B348D-43FD-4F63-99EF-71ECCEF36CFD}" type="pres">
      <dgm:prSet presAssocID="{C95C0048-3AEA-45B9-90E3-BA5EA372953B}" presName="connectorText" presStyleLbl="sibTrans2D1" presStyleIdx="0" presStyleCnt="1"/>
      <dgm:spPr/>
      <dgm:t>
        <a:bodyPr/>
        <a:lstStyle/>
        <a:p>
          <a:endParaRPr lang="it-IT"/>
        </a:p>
      </dgm:t>
    </dgm:pt>
    <dgm:pt modelId="{C2DF667C-8240-4975-9686-D7429F03CFEE}" type="pres">
      <dgm:prSet presAssocID="{CA1F91DC-40B9-4B9F-994B-7BCC5E5D9789}" presName="node" presStyleLbl="node1" presStyleIdx="1" presStyleCnt="2" custScaleX="131462" custScaleY="127564" custLinFactNeighborX="66" custLinFactNeighborY="-225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A235AE-A017-4101-8F1A-B607AF9C3FF0}" type="presOf" srcId="{CA1F91DC-40B9-4B9F-994B-7BCC5E5D9789}" destId="{C2DF667C-8240-4975-9686-D7429F03CFEE}" srcOrd="0" destOrd="0" presId="urn:microsoft.com/office/officeart/2005/8/layout/process2"/>
    <dgm:cxn modelId="{4AB3BED0-215E-4D3E-A2EE-4E8293050E3D}" type="presOf" srcId="{676C429B-2CEE-4A55-A5B7-ACBE3D3E536D}" destId="{2EAD78BA-A828-4C63-99C9-1B5693ED1598}" srcOrd="0" destOrd="0" presId="urn:microsoft.com/office/officeart/2005/8/layout/process2"/>
    <dgm:cxn modelId="{3F8C3696-8A90-4058-9BDB-475FBEECF713}" srcId="{676C429B-2CEE-4A55-A5B7-ACBE3D3E536D}" destId="{1C054722-DCE2-4A48-8FA7-CD97AC4C332B}" srcOrd="0" destOrd="0" parTransId="{58F97C82-2B64-40D9-8BF5-1A8685FEE497}" sibTransId="{C95C0048-3AEA-45B9-90E3-BA5EA372953B}"/>
    <dgm:cxn modelId="{5D88DACF-AEBE-42C1-A394-6145F4567389}" srcId="{676C429B-2CEE-4A55-A5B7-ACBE3D3E536D}" destId="{CA1F91DC-40B9-4B9F-994B-7BCC5E5D9789}" srcOrd="1" destOrd="0" parTransId="{F3587DBC-175E-4B79-B991-5975B2E5CFAE}" sibTransId="{A9633CDA-5AA3-4591-8F0B-F430B680E2B7}"/>
    <dgm:cxn modelId="{B41E4FCB-AD99-4B94-B841-7157EB9AE26B}" type="presOf" srcId="{C95C0048-3AEA-45B9-90E3-BA5EA372953B}" destId="{CE3093EE-C249-4EE6-A0BB-A5969DC396D6}" srcOrd="0" destOrd="0" presId="urn:microsoft.com/office/officeart/2005/8/layout/process2"/>
    <dgm:cxn modelId="{FB6B737A-3BB0-4AD4-A0AE-EE7FE64BB9D3}" type="presOf" srcId="{C95C0048-3AEA-45B9-90E3-BA5EA372953B}" destId="{8B1B348D-43FD-4F63-99EF-71ECCEF36CFD}" srcOrd="1" destOrd="0" presId="urn:microsoft.com/office/officeart/2005/8/layout/process2"/>
    <dgm:cxn modelId="{961F1398-5287-4FAC-AD50-74D7793D2FDB}" type="presOf" srcId="{1C054722-DCE2-4A48-8FA7-CD97AC4C332B}" destId="{6D2207B4-BA24-4CBF-9F35-F8C7E4F6353F}" srcOrd="0" destOrd="0" presId="urn:microsoft.com/office/officeart/2005/8/layout/process2"/>
    <dgm:cxn modelId="{1CB8DE5C-E547-4B69-819C-1AA9435928F3}" type="presParOf" srcId="{2EAD78BA-A828-4C63-99C9-1B5693ED1598}" destId="{6D2207B4-BA24-4CBF-9F35-F8C7E4F6353F}" srcOrd="0" destOrd="0" presId="urn:microsoft.com/office/officeart/2005/8/layout/process2"/>
    <dgm:cxn modelId="{7A9B04E6-3E08-4932-A7CF-8A33182939DF}" type="presParOf" srcId="{2EAD78BA-A828-4C63-99C9-1B5693ED1598}" destId="{CE3093EE-C249-4EE6-A0BB-A5969DC396D6}" srcOrd="1" destOrd="0" presId="urn:microsoft.com/office/officeart/2005/8/layout/process2"/>
    <dgm:cxn modelId="{4B81EF0C-C2B4-43A1-A6BA-4449311A5584}" type="presParOf" srcId="{CE3093EE-C249-4EE6-A0BB-A5969DC396D6}" destId="{8B1B348D-43FD-4F63-99EF-71ECCEF36CFD}" srcOrd="0" destOrd="0" presId="urn:microsoft.com/office/officeart/2005/8/layout/process2"/>
    <dgm:cxn modelId="{67DA08FD-5D4D-4109-9B02-8D3D24199FEC}" type="presParOf" srcId="{2EAD78BA-A828-4C63-99C9-1B5693ED1598}" destId="{C2DF667C-8240-4975-9686-D7429F03CFE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A4703E-8551-4DA1-8DFB-9722003DDB38}" type="doc">
      <dgm:prSet loTypeId="urn:microsoft.com/office/officeart/2005/8/layout/vList3#1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044559-83D9-47A6-9FDE-5D12BF635303}">
      <dgm:prSet custT="1"/>
      <dgm:spPr/>
      <dgm:t>
        <a:bodyPr/>
        <a:lstStyle/>
        <a:p>
          <a:pPr algn="l" rtl="0"/>
          <a:endParaRPr lang="it-IT" sz="1400" b="1" dirty="0" smtClean="0"/>
        </a:p>
        <a:p>
          <a:pPr algn="l" rtl="0"/>
          <a:r>
            <a:rPr lang="it-IT" sz="1600" b="1" dirty="0" smtClean="0"/>
            <a:t>La progettazione  deve quindi produrre edifici rispondenti:</a:t>
          </a:r>
        </a:p>
        <a:p>
          <a:pPr algn="l" rtl="0"/>
          <a:r>
            <a:rPr lang="it-IT" sz="1600" b="1" dirty="0" smtClean="0"/>
            <a:t>&gt; alle funzioni che devono ospitare;</a:t>
          </a:r>
        </a:p>
        <a:p>
          <a:pPr algn="l" rtl="0"/>
          <a:r>
            <a:rPr lang="it-IT" sz="1600" b="1" dirty="0" smtClean="0"/>
            <a:t>&gt; alle specifiche  tecniche di sicurezza  che li normano;</a:t>
          </a:r>
        </a:p>
        <a:p>
          <a:pPr algn="l" rtl="0"/>
          <a:r>
            <a:rPr lang="it-IT" sz="1600" b="1" dirty="0" smtClean="0"/>
            <a:t>&gt; a criteri di contenimento dei consumi energetici e di basso impatto ambientale;</a:t>
          </a:r>
        </a:p>
        <a:p>
          <a:pPr algn="l" rtl="0"/>
          <a:r>
            <a:rPr lang="it-IT" sz="1600" b="1" dirty="0" smtClean="0"/>
            <a:t>&gt; a principi di semplicità ed economicità manutentiva e gestionale</a:t>
          </a:r>
        </a:p>
        <a:p>
          <a:pPr algn="l" rtl="0"/>
          <a:endParaRPr lang="it-IT" sz="1300" dirty="0" smtClean="0"/>
        </a:p>
      </dgm:t>
    </dgm:pt>
    <dgm:pt modelId="{34BAA067-D109-41D7-9D46-D6282873690B}" type="parTrans" cxnId="{3EE5562D-2C8E-4EAE-A99B-6D86D7CEFD98}">
      <dgm:prSet/>
      <dgm:spPr/>
      <dgm:t>
        <a:bodyPr/>
        <a:lstStyle/>
        <a:p>
          <a:endParaRPr lang="it-IT"/>
        </a:p>
      </dgm:t>
    </dgm:pt>
    <dgm:pt modelId="{1C1B5C53-0E82-423C-B0DA-EAB8A7C9B735}" type="sibTrans" cxnId="{3EE5562D-2C8E-4EAE-A99B-6D86D7CEFD98}">
      <dgm:prSet/>
      <dgm:spPr/>
      <dgm:t>
        <a:bodyPr/>
        <a:lstStyle/>
        <a:p>
          <a:endParaRPr lang="it-IT"/>
        </a:p>
      </dgm:t>
    </dgm:pt>
    <dgm:pt modelId="{686069F7-78F0-4B0A-B032-E9A8FA640CEB}" type="pres">
      <dgm:prSet presAssocID="{C5A4703E-8551-4DA1-8DFB-9722003DDB3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1359AC0-BE69-4BD4-B635-050CDA0281E1}" type="pres">
      <dgm:prSet presAssocID="{75044559-83D9-47A6-9FDE-5D12BF635303}" presName="composite" presStyleCnt="0"/>
      <dgm:spPr/>
    </dgm:pt>
    <dgm:pt modelId="{CD8729B2-F39C-4224-8CB5-85D1FBDE4F2B}" type="pres">
      <dgm:prSet presAssocID="{75044559-83D9-47A6-9FDE-5D12BF635303}" presName="imgShp" presStyleLbl="fgImgPlace1" presStyleIdx="0" presStyleCnt="1" custLinFactNeighborX="-41520" custLinFactNeighborY="2032"/>
      <dgm:spPr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</dgm:spPr>
    </dgm:pt>
    <dgm:pt modelId="{2E5E6A12-F939-42F1-A634-A5B7E8BA4492}" type="pres">
      <dgm:prSet presAssocID="{75044559-83D9-47A6-9FDE-5D12BF635303}" presName="txShp" presStyleLbl="node1" presStyleIdx="0" presStyleCnt="1" custScaleX="126001" custLinFactNeighborX="-249" custLinFactNeighborY="-5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E5562D-2C8E-4EAE-A99B-6D86D7CEFD98}" srcId="{C5A4703E-8551-4DA1-8DFB-9722003DDB38}" destId="{75044559-83D9-47A6-9FDE-5D12BF635303}" srcOrd="0" destOrd="0" parTransId="{34BAA067-D109-41D7-9D46-D6282873690B}" sibTransId="{1C1B5C53-0E82-423C-B0DA-EAB8A7C9B735}"/>
    <dgm:cxn modelId="{FF98D151-81E3-4283-B7A5-833BAD26C53E}" type="presOf" srcId="{75044559-83D9-47A6-9FDE-5D12BF635303}" destId="{2E5E6A12-F939-42F1-A634-A5B7E8BA4492}" srcOrd="0" destOrd="0" presId="urn:microsoft.com/office/officeart/2005/8/layout/vList3#1"/>
    <dgm:cxn modelId="{5B210CCF-4923-475A-A097-56D8045E969A}" type="presOf" srcId="{C5A4703E-8551-4DA1-8DFB-9722003DDB38}" destId="{686069F7-78F0-4B0A-B032-E9A8FA640CEB}" srcOrd="0" destOrd="0" presId="urn:microsoft.com/office/officeart/2005/8/layout/vList3#1"/>
    <dgm:cxn modelId="{A722B7D8-E11B-4706-BF89-7D5FF77F6C43}" type="presParOf" srcId="{686069F7-78F0-4B0A-B032-E9A8FA640CEB}" destId="{C1359AC0-BE69-4BD4-B635-050CDA0281E1}" srcOrd="0" destOrd="0" presId="urn:microsoft.com/office/officeart/2005/8/layout/vList3#1"/>
    <dgm:cxn modelId="{434412D9-EBEE-4190-9788-2863A2A19F99}" type="presParOf" srcId="{C1359AC0-BE69-4BD4-B635-050CDA0281E1}" destId="{CD8729B2-F39C-4224-8CB5-85D1FBDE4F2B}" srcOrd="0" destOrd="0" presId="urn:microsoft.com/office/officeart/2005/8/layout/vList3#1"/>
    <dgm:cxn modelId="{08DEB22B-7985-43F3-BF4D-67EDFC78907E}" type="presParOf" srcId="{C1359AC0-BE69-4BD4-B635-050CDA0281E1}" destId="{2E5E6A12-F939-42F1-A634-A5B7E8BA449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05ED5D-1799-411C-ADB5-1F3A7CF5733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5FFA7E-23AF-4090-BF3B-E995F97F92E1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it-IT" sz="1600" b="1" i="0" baseline="0" dirty="0" smtClean="0"/>
            <a:t>Tecniche</a:t>
          </a:r>
          <a:endParaRPr lang="it-IT" sz="1600" dirty="0"/>
        </a:p>
      </dgm:t>
    </dgm:pt>
    <dgm:pt modelId="{E4D2AAC2-01BA-4394-8A0E-29EAB7382B40}" type="parTrans" cxnId="{76AB3109-ECC9-475C-A362-AD5DCA2A0351}">
      <dgm:prSet/>
      <dgm:spPr/>
      <dgm:t>
        <a:bodyPr/>
        <a:lstStyle/>
        <a:p>
          <a:endParaRPr lang="it-IT"/>
        </a:p>
      </dgm:t>
    </dgm:pt>
    <dgm:pt modelId="{0074C814-906C-4047-9C50-D6FCA729A76F}" type="sibTrans" cxnId="{76AB3109-ECC9-475C-A362-AD5DCA2A0351}">
      <dgm:prSet/>
      <dgm:spPr/>
      <dgm:t>
        <a:bodyPr/>
        <a:lstStyle/>
        <a:p>
          <a:endParaRPr lang="it-IT"/>
        </a:p>
      </dgm:t>
    </dgm:pt>
    <dgm:pt modelId="{A701EEB5-B284-4B97-9169-4CFFF2D5026C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it-IT" sz="1600" b="1" i="0" baseline="0" dirty="0" smtClean="0"/>
            <a:t>Organizzative gestionali</a:t>
          </a:r>
          <a:endParaRPr lang="it-IT" sz="1600" dirty="0"/>
        </a:p>
      </dgm:t>
    </dgm:pt>
    <dgm:pt modelId="{3ECD2BE8-963D-4438-AF71-681DFA92E61D}" type="parTrans" cxnId="{2138077D-4845-41F0-B124-C4958B4AF885}">
      <dgm:prSet/>
      <dgm:spPr/>
      <dgm:t>
        <a:bodyPr/>
        <a:lstStyle/>
        <a:p>
          <a:endParaRPr lang="it-IT"/>
        </a:p>
      </dgm:t>
    </dgm:pt>
    <dgm:pt modelId="{0666BD17-0DA4-4E1C-8D5B-9E2864C88DF4}" type="sibTrans" cxnId="{2138077D-4845-41F0-B124-C4958B4AF885}">
      <dgm:prSet/>
      <dgm:spPr/>
      <dgm:t>
        <a:bodyPr/>
        <a:lstStyle/>
        <a:p>
          <a:endParaRPr lang="it-IT"/>
        </a:p>
      </dgm:t>
    </dgm:pt>
    <dgm:pt modelId="{DB9A9D70-9C95-4875-983C-368BFDAC00F3}">
      <dgm:prSet custT="1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it-IT" sz="1600" b="1" i="0" baseline="0" dirty="0" smtClean="0"/>
            <a:t>Finanziarie</a:t>
          </a:r>
          <a:endParaRPr lang="it-IT" sz="1600" dirty="0"/>
        </a:p>
      </dgm:t>
    </dgm:pt>
    <dgm:pt modelId="{F319AB69-BE7F-4EE3-828D-587EAC23C6CF}" type="parTrans" cxnId="{37935A9F-FAFD-49D4-9056-460A369990FA}">
      <dgm:prSet/>
      <dgm:spPr/>
      <dgm:t>
        <a:bodyPr/>
        <a:lstStyle/>
        <a:p>
          <a:endParaRPr lang="it-IT"/>
        </a:p>
      </dgm:t>
    </dgm:pt>
    <dgm:pt modelId="{4FE6C938-B3B9-441F-99CE-C51DB21AA4FB}" type="sibTrans" cxnId="{37935A9F-FAFD-49D4-9056-460A369990FA}">
      <dgm:prSet/>
      <dgm:spPr/>
      <dgm:t>
        <a:bodyPr/>
        <a:lstStyle/>
        <a:p>
          <a:endParaRPr lang="it-IT"/>
        </a:p>
      </dgm:t>
    </dgm:pt>
    <dgm:pt modelId="{6716F61D-912E-4430-873B-53B9C160304D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300"/>
            </a:spcAft>
            <a:buClrTx/>
            <a:buSzTx/>
            <a:buFontTx/>
            <a:buNone/>
            <a:tabLst>
              <a:tab pos="174625" algn="l"/>
            </a:tabLst>
            <a:defRPr/>
          </a:pPr>
          <a:r>
            <a:rPr lang="it-IT" sz="1400" b="1" i="0" baseline="0" dirty="0" smtClean="0"/>
            <a:t> </a:t>
          </a:r>
          <a:r>
            <a:rPr lang="it-IT" sz="1200" b="1" i="0" baseline="0" dirty="0" smtClean="0"/>
            <a:t>limitazioni assunzione di personale; </a:t>
          </a:r>
          <a:endParaRPr lang="it-IT" sz="1200" dirty="0"/>
        </a:p>
      </dgm:t>
    </dgm:pt>
    <dgm:pt modelId="{C03FD344-9EA3-4E74-B8EC-926297669AB2}" type="parTrans" cxnId="{10B43113-A455-4609-982A-4D23AA57A05E}">
      <dgm:prSet/>
      <dgm:spPr/>
      <dgm:t>
        <a:bodyPr/>
        <a:lstStyle/>
        <a:p>
          <a:endParaRPr lang="it-IT"/>
        </a:p>
      </dgm:t>
    </dgm:pt>
    <dgm:pt modelId="{CA5D2770-078D-47C2-9D62-3CE1911D63FF}" type="sibTrans" cxnId="{10B43113-A455-4609-982A-4D23AA57A05E}">
      <dgm:prSet/>
      <dgm:spPr/>
      <dgm:t>
        <a:bodyPr/>
        <a:lstStyle/>
        <a:p>
          <a:endParaRPr lang="it-IT"/>
        </a:p>
      </dgm:t>
    </dgm:pt>
    <dgm:pt modelId="{96390B8B-E299-4E19-AC7D-B558D122D8D3}">
      <dgm:prSet custT="1"/>
      <dgm:spPr/>
      <dgm:t>
        <a:bodyPr/>
        <a:lstStyle/>
        <a:p>
          <a:pPr marL="174625" indent="-174625" algn="l"/>
          <a:r>
            <a:rPr lang="it-IT" sz="1200" b="1" i="0" baseline="0" dirty="0" smtClean="0"/>
            <a:t>scarsità di risorse finanziarie da destinare ad investimenti di manutenzione straordinaria di adeguamento, </a:t>
          </a:r>
          <a:endParaRPr lang="it-IT" sz="1200" dirty="0"/>
        </a:p>
      </dgm:t>
    </dgm:pt>
    <dgm:pt modelId="{739C8639-B6D4-4C7B-A17E-1CF6CFAA3665}" type="parTrans" cxnId="{4D6D9567-5F22-4107-9BCA-A7F529159346}">
      <dgm:prSet/>
      <dgm:spPr/>
      <dgm:t>
        <a:bodyPr/>
        <a:lstStyle/>
        <a:p>
          <a:endParaRPr lang="it-IT"/>
        </a:p>
      </dgm:t>
    </dgm:pt>
    <dgm:pt modelId="{EA3E94C8-0A58-42B8-8912-C4823DF75F40}" type="sibTrans" cxnId="{4D6D9567-5F22-4107-9BCA-A7F529159346}">
      <dgm:prSet/>
      <dgm:spPr/>
      <dgm:t>
        <a:bodyPr/>
        <a:lstStyle/>
        <a:p>
          <a:endParaRPr lang="it-IT"/>
        </a:p>
      </dgm:t>
    </dgm:pt>
    <dgm:pt modelId="{8DB1D44A-4846-4728-9732-3015C8363650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174625" algn="l"/>
            </a:tabLst>
            <a:defRPr/>
          </a:pPr>
          <a:r>
            <a:rPr lang="it-IT" sz="1200" b="1" i="0" baseline="0" dirty="0" smtClean="0"/>
            <a:t>crescente complessità tecnologica di strutture e  impianti; </a:t>
          </a:r>
          <a:endParaRPr lang="it-IT" sz="1200" dirty="0"/>
        </a:p>
      </dgm:t>
    </dgm:pt>
    <dgm:pt modelId="{28CC5BED-B766-4878-9C33-43CD824ED3F8}" type="parTrans" cxnId="{2FBC73FA-897A-4D8C-8A19-CF18A9DE1424}">
      <dgm:prSet/>
      <dgm:spPr/>
      <dgm:t>
        <a:bodyPr/>
        <a:lstStyle/>
        <a:p>
          <a:endParaRPr lang="it-IT"/>
        </a:p>
      </dgm:t>
    </dgm:pt>
    <dgm:pt modelId="{15215940-AC4F-4CE1-9291-E9D4C0A1AD0E}" type="sibTrans" cxnId="{2FBC73FA-897A-4D8C-8A19-CF18A9DE1424}">
      <dgm:prSet/>
      <dgm:spPr/>
      <dgm:t>
        <a:bodyPr/>
        <a:lstStyle/>
        <a:p>
          <a:endParaRPr lang="it-IT"/>
        </a:p>
      </dgm:t>
    </dgm:pt>
    <dgm:pt modelId="{BF6F9418-C815-4A03-8AAB-EC00614F36C7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174625" algn="l"/>
            </a:tabLst>
            <a:defRPr/>
          </a:pPr>
          <a:r>
            <a:rPr lang="it-IT" sz="1200" b="1" i="0" baseline="0" dirty="0" smtClean="0"/>
            <a:t>inadeguato stato di conservazione tecnico-funzionale ed estetico degli immobili; </a:t>
          </a:r>
          <a:endParaRPr lang="it-IT" sz="1200" dirty="0"/>
        </a:p>
      </dgm:t>
    </dgm:pt>
    <dgm:pt modelId="{52856C46-666A-41B2-A19D-720D09F7276D}" type="parTrans" cxnId="{D2AC9779-EA02-422A-B9DB-8ED2D4C6FE5F}">
      <dgm:prSet/>
      <dgm:spPr/>
      <dgm:t>
        <a:bodyPr/>
        <a:lstStyle/>
        <a:p>
          <a:endParaRPr lang="it-IT"/>
        </a:p>
      </dgm:t>
    </dgm:pt>
    <dgm:pt modelId="{9D70D45A-A633-40BE-8040-412C6146EDA2}" type="sibTrans" cxnId="{D2AC9779-EA02-422A-B9DB-8ED2D4C6FE5F}">
      <dgm:prSet/>
      <dgm:spPr/>
      <dgm:t>
        <a:bodyPr/>
        <a:lstStyle/>
        <a:p>
          <a:endParaRPr lang="it-IT"/>
        </a:p>
      </dgm:t>
    </dgm:pt>
    <dgm:pt modelId="{2E4967B7-51FD-4FC2-A8E5-868E806300AE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>
              <a:tab pos="174625" algn="l"/>
            </a:tabLst>
            <a:defRPr/>
          </a:pPr>
          <a:r>
            <a:rPr lang="it-IT" sz="1200" b="1" i="0" baseline="0" dirty="0" smtClean="0"/>
            <a:t>scarsa conoscenza dello stato fisico, strutturale, manutentivo e di messa a norma degli edifici;</a:t>
          </a:r>
          <a:endParaRPr lang="it-IT" sz="1200" dirty="0"/>
        </a:p>
      </dgm:t>
    </dgm:pt>
    <dgm:pt modelId="{9BF3A25F-1D30-4A31-B46F-8B3AD9D3866D}" type="parTrans" cxnId="{36FACEDD-FFA9-428C-B6B0-B82E3722AD19}">
      <dgm:prSet/>
      <dgm:spPr/>
      <dgm:t>
        <a:bodyPr/>
        <a:lstStyle/>
        <a:p>
          <a:endParaRPr lang="it-IT"/>
        </a:p>
      </dgm:t>
    </dgm:pt>
    <dgm:pt modelId="{BB0F4949-EC06-43E5-9299-6F320855FC26}" type="sibTrans" cxnId="{36FACEDD-FFA9-428C-B6B0-B82E3722AD19}">
      <dgm:prSet/>
      <dgm:spPr/>
      <dgm:t>
        <a:bodyPr/>
        <a:lstStyle/>
        <a:p>
          <a:endParaRPr lang="it-IT"/>
        </a:p>
      </dgm:t>
    </dgm:pt>
    <dgm:pt modelId="{1A873FE8-C72D-48BE-AAF7-AE65B91A2DAA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300"/>
            </a:spcAft>
            <a:buClrTx/>
            <a:buSzTx/>
            <a:buFontTx/>
            <a:buNone/>
            <a:tabLst>
              <a:tab pos="174625" algn="l"/>
            </a:tabLst>
            <a:defRPr/>
          </a:pPr>
          <a:r>
            <a:rPr lang="it-IT" sz="1200" b="1" i="0" baseline="0" dirty="0" smtClean="0"/>
            <a:t>necessità di specifiche competenze ed abilitazioni del personale tecnico ed operaio  per le attività manutentive e certificative per attestare la conformità di interventi su strutture e impianti; </a:t>
          </a:r>
          <a:endParaRPr lang="it-IT" sz="1200" dirty="0"/>
        </a:p>
      </dgm:t>
    </dgm:pt>
    <dgm:pt modelId="{8A12B3E2-E0AF-42D8-846C-6D7449A02E8A}" type="parTrans" cxnId="{2C5D9AEA-32B1-477E-BA7D-E9E16C108932}">
      <dgm:prSet/>
      <dgm:spPr/>
      <dgm:t>
        <a:bodyPr/>
        <a:lstStyle/>
        <a:p>
          <a:endParaRPr lang="it-IT"/>
        </a:p>
      </dgm:t>
    </dgm:pt>
    <dgm:pt modelId="{CFE8C215-D8D0-4778-9567-AC9122CCDAB0}" type="sibTrans" cxnId="{2C5D9AEA-32B1-477E-BA7D-E9E16C108932}">
      <dgm:prSet/>
      <dgm:spPr/>
      <dgm:t>
        <a:bodyPr/>
        <a:lstStyle/>
        <a:p>
          <a:endParaRPr lang="it-IT"/>
        </a:p>
      </dgm:t>
    </dgm:pt>
    <dgm:pt modelId="{740C5C87-0215-46E8-A252-535D562DF7D0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300"/>
            </a:spcAft>
            <a:buClrTx/>
            <a:buSzTx/>
            <a:buFontTx/>
            <a:buNone/>
            <a:tabLst>
              <a:tab pos="174625" algn="l"/>
            </a:tabLst>
            <a:defRPr/>
          </a:pPr>
          <a:r>
            <a:rPr lang="it-IT" sz="1200" b="1" i="0" baseline="0" dirty="0" smtClean="0"/>
            <a:t> eccessivo frazionamento dei contratti di manutenzione;</a:t>
          </a:r>
          <a:endParaRPr lang="it-IT" sz="1200" dirty="0"/>
        </a:p>
      </dgm:t>
    </dgm:pt>
    <dgm:pt modelId="{78DB3DE0-5FA7-475E-BEBC-1FFA88F19F54}" type="parTrans" cxnId="{3050C2B0-5415-4375-BAF2-6B5CBA2A684C}">
      <dgm:prSet/>
      <dgm:spPr/>
      <dgm:t>
        <a:bodyPr/>
        <a:lstStyle/>
        <a:p>
          <a:endParaRPr lang="it-IT"/>
        </a:p>
      </dgm:t>
    </dgm:pt>
    <dgm:pt modelId="{CA8CAAF0-338F-4FC5-81DA-767BE1366209}" type="sibTrans" cxnId="{3050C2B0-5415-4375-BAF2-6B5CBA2A684C}">
      <dgm:prSet/>
      <dgm:spPr/>
      <dgm:t>
        <a:bodyPr/>
        <a:lstStyle/>
        <a:p>
          <a:endParaRPr lang="it-IT"/>
        </a:p>
      </dgm:t>
    </dgm:pt>
    <dgm:pt modelId="{85AC853C-44DA-422A-89E9-0A0910CD019E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300"/>
            </a:spcAft>
            <a:buClrTx/>
            <a:buSzTx/>
            <a:buFontTx/>
            <a:buNone/>
            <a:tabLst>
              <a:tab pos="174625" algn="l"/>
            </a:tabLst>
            <a:defRPr/>
          </a:pPr>
          <a:r>
            <a:rPr lang="it-IT" sz="1200" b="1" i="0" baseline="0" dirty="0" smtClean="0"/>
            <a:t>mancanza di un adeguato sistema informativo; </a:t>
          </a:r>
          <a:endParaRPr lang="it-IT" sz="1200" dirty="0"/>
        </a:p>
      </dgm:t>
    </dgm:pt>
    <dgm:pt modelId="{9A17F6AF-D05E-4C3F-ADCA-7ED659C3C293}" type="parTrans" cxnId="{49A8F978-3033-4ED7-A20D-349448F8233D}">
      <dgm:prSet/>
      <dgm:spPr/>
      <dgm:t>
        <a:bodyPr/>
        <a:lstStyle/>
        <a:p>
          <a:endParaRPr lang="it-IT"/>
        </a:p>
      </dgm:t>
    </dgm:pt>
    <dgm:pt modelId="{098B1654-6E44-4884-836E-3CF794FBF984}" type="sibTrans" cxnId="{49A8F978-3033-4ED7-A20D-349448F8233D}">
      <dgm:prSet/>
      <dgm:spPr/>
      <dgm:t>
        <a:bodyPr/>
        <a:lstStyle/>
        <a:p>
          <a:endParaRPr lang="it-IT"/>
        </a:p>
      </dgm:t>
    </dgm:pt>
    <dgm:pt modelId="{1550202E-89D0-46C3-B8C4-17CF2AEF206C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300"/>
            </a:spcAft>
            <a:buClrTx/>
            <a:buSzTx/>
            <a:buFontTx/>
            <a:buNone/>
            <a:tabLst>
              <a:tab pos="174625" algn="l"/>
            </a:tabLst>
            <a:defRPr/>
          </a:pPr>
          <a:r>
            <a:rPr lang="it-IT" sz="1200" b="1" i="0" baseline="0" dirty="0" smtClean="0"/>
            <a:t>utenza  scarsamente sensibilizzata;</a:t>
          </a:r>
          <a:endParaRPr lang="it-IT" sz="1200" dirty="0"/>
        </a:p>
      </dgm:t>
    </dgm:pt>
    <dgm:pt modelId="{CB8486D6-3940-43B5-BBAB-E695DBA1850A}" type="parTrans" cxnId="{5F1F07D7-565C-41CB-BEA2-D2CE4640D138}">
      <dgm:prSet/>
      <dgm:spPr/>
      <dgm:t>
        <a:bodyPr/>
        <a:lstStyle/>
        <a:p>
          <a:endParaRPr lang="it-IT"/>
        </a:p>
      </dgm:t>
    </dgm:pt>
    <dgm:pt modelId="{9A2324DB-5D59-4635-A845-58832DAD78BA}" type="sibTrans" cxnId="{5F1F07D7-565C-41CB-BEA2-D2CE4640D138}">
      <dgm:prSet/>
      <dgm:spPr/>
      <dgm:t>
        <a:bodyPr/>
        <a:lstStyle/>
        <a:p>
          <a:endParaRPr lang="it-IT"/>
        </a:p>
      </dgm:t>
    </dgm:pt>
    <dgm:pt modelId="{1FA318B3-2E3F-4C30-B52C-E0F893C6F058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it-IT" sz="1400" b="1" i="0" baseline="0" dirty="0" smtClean="0"/>
            <a:t> </a:t>
          </a:r>
          <a:endParaRPr lang="it-IT" sz="1400" dirty="0"/>
        </a:p>
      </dgm:t>
    </dgm:pt>
    <dgm:pt modelId="{27149C2A-5E8E-493B-A81D-542E03F2F263}" type="parTrans" cxnId="{3A7F5906-700B-4B8F-B2D9-0275E1162691}">
      <dgm:prSet/>
      <dgm:spPr/>
      <dgm:t>
        <a:bodyPr/>
        <a:lstStyle/>
        <a:p>
          <a:endParaRPr lang="it-IT"/>
        </a:p>
      </dgm:t>
    </dgm:pt>
    <dgm:pt modelId="{C87D89C3-F541-4C1E-A72D-3F472C727E1A}" type="sibTrans" cxnId="{3A7F5906-700B-4B8F-B2D9-0275E1162691}">
      <dgm:prSet/>
      <dgm:spPr/>
      <dgm:t>
        <a:bodyPr/>
        <a:lstStyle/>
        <a:p>
          <a:endParaRPr lang="it-IT"/>
        </a:p>
      </dgm:t>
    </dgm:pt>
    <dgm:pt modelId="{64B42DEC-1AF0-4932-8700-712C595CDE80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it-IT" sz="1200" b="1" i="0" baseline="0" dirty="0" smtClean="0"/>
            <a:t>obblighi di adeguamento tecnico-normativo per la prevenzione incendi e per la sicurezza sui luoghi di lavoro; </a:t>
          </a:r>
          <a:endParaRPr lang="it-IT" sz="1200" dirty="0"/>
        </a:p>
      </dgm:t>
    </dgm:pt>
    <dgm:pt modelId="{28FF183A-6285-4CB2-9445-3EDD7E94D512}" type="parTrans" cxnId="{F9B3CADB-8B4B-4B75-BB02-5EBDEF3453BF}">
      <dgm:prSet/>
      <dgm:spPr/>
      <dgm:t>
        <a:bodyPr/>
        <a:lstStyle/>
        <a:p>
          <a:endParaRPr lang="it-IT"/>
        </a:p>
      </dgm:t>
    </dgm:pt>
    <dgm:pt modelId="{7E2F7003-0941-434F-9204-B299A57A6C36}" type="sibTrans" cxnId="{F9B3CADB-8B4B-4B75-BB02-5EBDEF3453BF}">
      <dgm:prSet/>
      <dgm:spPr/>
      <dgm:t>
        <a:bodyPr/>
        <a:lstStyle/>
        <a:p>
          <a:endParaRPr lang="it-IT"/>
        </a:p>
      </dgm:t>
    </dgm:pt>
    <dgm:pt modelId="{4317E7B5-260F-4F56-A35D-8D2B70378739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endParaRPr lang="it-IT" sz="1400" dirty="0"/>
        </a:p>
      </dgm:t>
    </dgm:pt>
    <dgm:pt modelId="{C62F67A3-A23C-4CD3-AF5F-80777F0F4EEF}" type="parTrans" cxnId="{3ADC2DD4-BE73-4417-9D4B-D4488D116B91}">
      <dgm:prSet/>
      <dgm:spPr/>
      <dgm:t>
        <a:bodyPr/>
        <a:lstStyle/>
        <a:p>
          <a:endParaRPr lang="it-IT"/>
        </a:p>
      </dgm:t>
    </dgm:pt>
    <dgm:pt modelId="{513EF4A9-20E0-4611-A996-0E8F82CD0F45}" type="sibTrans" cxnId="{3ADC2DD4-BE73-4417-9D4B-D4488D116B91}">
      <dgm:prSet/>
      <dgm:spPr/>
      <dgm:t>
        <a:bodyPr/>
        <a:lstStyle/>
        <a:p>
          <a:endParaRPr lang="it-IT"/>
        </a:p>
      </dgm:t>
    </dgm:pt>
    <dgm:pt modelId="{DD313CAF-E0D3-4E90-85BB-BA3BBA942E34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300"/>
            </a:spcAft>
            <a:buClrTx/>
            <a:buSzTx/>
            <a:buFontTx/>
            <a:buNone/>
            <a:tabLst>
              <a:tab pos="174625" algn="l"/>
            </a:tabLst>
            <a:defRPr/>
          </a:pPr>
          <a:endParaRPr lang="it-IT" sz="1200" dirty="0"/>
        </a:p>
      </dgm:t>
    </dgm:pt>
    <dgm:pt modelId="{B38784DD-D148-4875-9D15-A864B48F27A8}" type="parTrans" cxnId="{1CEB4447-4C6E-4415-B30C-B2BA227DA6B6}">
      <dgm:prSet/>
      <dgm:spPr/>
      <dgm:t>
        <a:bodyPr/>
        <a:lstStyle/>
        <a:p>
          <a:endParaRPr lang="it-IT"/>
        </a:p>
      </dgm:t>
    </dgm:pt>
    <dgm:pt modelId="{F448B2D8-3A46-4EE6-A281-47D5C95224FE}" type="sibTrans" cxnId="{1CEB4447-4C6E-4415-B30C-B2BA227DA6B6}">
      <dgm:prSet/>
      <dgm:spPr/>
      <dgm:t>
        <a:bodyPr/>
        <a:lstStyle/>
        <a:p>
          <a:endParaRPr lang="it-IT"/>
        </a:p>
      </dgm:t>
    </dgm:pt>
    <dgm:pt modelId="{FEB976F6-0E54-4B8D-AB4D-8043753FE7C8}">
      <dgm:prSet custT="1"/>
      <dgm:spPr/>
      <dgm:t>
        <a:bodyPr/>
        <a:lstStyle/>
        <a:p>
          <a:pPr marL="174625" marR="0" indent="-174625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300"/>
            </a:spcAft>
            <a:buClrTx/>
            <a:buSzTx/>
            <a:buFontTx/>
            <a:buNone/>
            <a:tabLst>
              <a:tab pos="174625" algn="l"/>
            </a:tabLst>
            <a:defRPr/>
          </a:pPr>
          <a:endParaRPr lang="it-IT" sz="1200" dirty="0"/>
        </a:p>
      </dgm:t>
    </dgm:pt>
    <dgm:pt modelId="{6CEEB1E2-1EDF-4C37-9D0D-11928CB692A9}" type="parTrans" cxnId="{9FB7E130-DB9E-4066-A596-59AF9A29F159}">
      <dgm:prSet/>
      <dgm:spPr/>
      <dgm:t>
        <a:bodyPr/>
        <a:lstStyle/>
        <a:p>
          <a:endParaRPr lang="it-IT"/>
        </a:p>
      </dgm:t>
    </dgm:pt>
    <dgm:pt modelId="{4C7C255E-8BDD-4AB3-8338-6492DCD7CB60}" type="sibTrans" cxnId="{9FB7E130-DB9E-4066-A596-59AF9A29F159}">
      <dgm:prSet/>
      <dgm:spPr/>
      <dgm:t>
        <a:bodyPr/>
        <a:lstStyle/>
        <a:p>
          <a:endParaRPr lang="it-IT"/>
        </a:p>
      </dgm:t>
    </dgm:pt>
    <dgm:pt modelId="{21021BAC-E3D4-4570-AACF-9BEDE5D67A78}">
      <dgm:prSet custT="1"/>
      <dgm:spPr/>
      <dgm:t>
        <a:bodyPr/>
        <a:lstStyle/>
        <a:p>
          <a:pPr marL="174625" indent="-174625" algn="l"/>
          <a:endParaRPr lang="it-IT" sz="1200" dirty="0"/>
        </a:p>
      </dgm:t>
    </dgm:pt>
    <dgm:pt modelId="{F2B3C5DD-8A79-489F-8B56-A2B8CCC66EC5}" type="parTrans" cxnId="{EAF72FA4-42B0-4FEF-88A4-A49614DB26D0}">
      <dgm:prSet/>
      <dgm:spPr/>
      <dgm:t>
        <a:bodyPr/>
        <a:lstStyle/>
        <a:p>
          <a:endParaRPr lang="it-IT"/>
        </a:p>
      </dgm:t>
    </dgm:pt>
    <dgm:pt modelId="{CEEC256D-55BD-41CF-9830-2164E6C25577}" type="sibTrans" cxnId="{EAF72FA4-42B0-4FEF-88A4-A49614DB26D0}">
      <dgm:prSet/>
      <dgm:spPr/>
      <dgm:t>
        <a:bodyPr/>
        <a:lstStyle/>
        <a:p>
          <a:endParaRPr lang="it-IT"/>
        </a:p>
      </dgm:t>
    </dgm:pt>
    <dgm:pt modelId="{9C7C2763-F44C-4D45-B4B2-771BB844CABB}">
      <dgm:prSet custT="1"/>
      <dgm:spPr/>
      <dgm:t>
        <a:bodyPr/>
        <a:lstStyle/>
        <a:p>
          <a:pPr marL="174625" indent="-174625" algn="l"/>
          <a:endParaRPr lang="it-IT" sz="1200" dirty="0"/>
        </a:p>
      </dgm:t>
    </dgm:pt>
    <dgm:pt modelId="{E3D17439-F2D7-4E81-8CA4-C0DA3224DDA4}" type="parTrans" cxnId="{73960E83-2C04-443D-8CC0-3B27D33A409E}">
      <dgm:prSet/>
      <dgm:spPr/>
      <dgm:t>
        <a:bodyPr/>
        <a:lstStyle/>
        <a:p>
          <a:endParaRPr lang="it-IT"/>
        </a:p>
      </dgm:t>
    </dgm:pt>
    <dgm:pt modelId="{6DAE8A67-7CF8-48AA-9174-EF6FCAA28596}" type="sibTrans" cxnId="{73960E83-2C04-443D-8CC0-3B27D33A409E}">
      <dgm:prSet/>
      <dgm:spPr/>
      <dgm:t>
        <a:bodyPr/>
        <a:lstStyle/>
        <a:p>
          <a:endParaRPr lang="it-IT"/>
        </a:p>
      </dgm:t>
    </dgm:pt>
    <dgm:pt modelId="{A10467DE-E6E3-4756-BEFA-16FCF4A39BE0}">
      <dgm:prSet custT="1"/>
      <dgm:spPr/>
      <dgm:t>
        <a:bodyPr/>
        <a:lstStyle/>
        <a:p>
          <a:pPr marL="174625" indent="-174625" algn="l"/>
          <a:r>
            <a:rPr lang="it-IT" sz="1200" b="1" i="0" baseline="0" dirty="0" smtClean="0"/>
            <a:t>sia per problemi congiunturali dovuti alla crisi</a:t>
          </a:r>
          <a:endParaRPr lang="it-IT" sz="1200" dirty="0"/>
        </a:p>
      </dgm:t>
    </dgm:pt>
    <dgm:pt modelId="{9ACCAFB5-8302-4ACD-BBDC-8D131FA89A82}" type="parTrans" cxnId="{8CA154DF-51EA-4958-8AB6-4D9141A7518D}">
      <dgm:prSet/>
      <dgm:spPr/>
      <dgm:t>
        <a:bodyPr/>
        <a:lstStyle/>
        <a:p>
          <a:endParaRPr lang="it-IT"/>
        </a:p>
      </dgm:t>
    </dgm:pt>
    <dgm:pt modelId="{E360EE54-6E60-45C6-9000-5B2D4EE2528C}" type="sibTrans" cxnId="{8CA154DF-51EA-4958-8AB6-4D9141A7518D}">
      <dgm:prSet/>
      <dgm:spPr/>
      <dgm:t>
        <a:bodyPr/>
        <a:lstStyle/>
        <a:p>
          <a:endParaRPr lang="it-IT"/>
        </a:p>
      </dgm:t>
    </dgm:pt>
    <dgm:pt modelId="{2C304913-44B4-4D17-AA16-9E343B324B7D}">
      <dgm:prSet custT="1"/>
      <dgm:spPr/>
      <dgm:t>
        <a:bodyPr/>
        <a:lstStyle/>
        <a:p>
          <a:pPr marL="174625" indent="-174625" algn="l"/>
          <a:r>
            <a:rPr lang="it-IT" sz="1200" b="1" i="0" baseline="0" dirty="0" smtClean="0"/>
            <a:t>sia, nel caso di PA, per le limitazioni normative a garanzia del rispetto del “patto di stabilità</a:t>
          </a:r>
          <a:endParaRPr lang="it-IT" sz="1200" dirty="0"/>
        </a:p>
      </dgm:t>
    </dgm:pt>
    <dgm:pt modelId="{07477240-E25B-4D5D-881E-45991209218F}" type="parTrans" cxnId="{E63E8591-BA4D-436B-942C-5C0885F9D2A1}">
      <dgm:prSet/>
      <dgm:spPr/>
      <dgm:t>
        <a:bodyPr/>
        <a:lstStyle/>
        <a:p>
          <a:endParaRPr lang="it-IT"/>
        </a:p>
      </dgm:t>
    </dgm:pt>
    <dgm:pt modelId="{F6CCFEDD-55B7-4BEB-9FF7-C902546445B3}" type="sibTrans" cxnId="{E63E8591-BA4D-436B-942C-5C0885F9D2A1}">
      <dgm:prSet/>
      <dgm:spPr/>
      <dgm:t>
        <a:bodyPr/>
        <a:lstStyle/>
        <a:p>
          <a:endParaRPr lang="it-IT"/>
        </a:p>
      </dgm:t>
    </dgm:pt>
    <dgm:pt modelId="{28866C13-DDA2-43D4-B569-D478E035FF52}" type="pres">
      <dgm:prSet presAssocID="{9805ED5D-1799-411C-ADB5-1F3A7CF5733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17712F6-E910-4C6B-A4AD-520B4D76BCB4}" type="pres">
      <dgm:prSet presAssocID="{755FFA7E-23AF-4090-BF3B-E995F97F92E1}" presName="compositeNode" presStyleCnt="0">
        <dgm:presLayoutVars>
          <dgm:bulletEnabled val="1"/>
        </dgm:presLayoutVars>
      </dgm:prSet>
      <dgm:spPr/>
    </dgm:pt>
    <dgm:pt modelId="{FA9A6915-C411-4B2B-A6F2-C9F5D7D10169}" type="pres">
      <dgm:prSet presAssocID="{755FFA7E-23AF-4090-BF3B-E995F97F92E1}" presName="image" presStyleLbl="fgImgPlace1" presStyleIdx="0" presStyleCnt="3" custLinFactNeighborX="15742" custLinFactNeighborY="-199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F0"/>
          </a:solidFill>
        </a:ln>
      </dgm:spPr>
      <dgm:t>
        <a:bodyPr/>
        <a:lstStyle/>
        <a:p>
          <a:endParaRPr lang="it-IT"/>
        </a:p>
      </dgm:t>
    </dgm:pt>
    <dgm:pt modelId="{49F4009A-1BF7-408B-88E0-5B8C9FEB173D}" type="pres">
      <dgm:prSet presAssocID="{755FFA7E-23AF-4090-BF3B-E995F97F92E1}" presName="childNode" presStyleLbl="node1" presStyleIdx="0" presStyleCnt="3" custScaleX="143836" custScaleY="114709" custLinFactNeighborX="8163" custLinFactNeighborY="-31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A3D6CC-B3E4-4770-A0CD-4F074611EE9C}" type="pres">
      <dgm:prSet presAssocID="{755FFA7E-23AF-4090-BF3B-E995F97F92E1}" presName="parentNode" presStyleLbl="revTx" presStyleIdx="0" presStyleCnt="3" custScaleY="90464" custLinFactX="-5776" custLinFactNeighborX="-100000" custLinFactNeighborY="-123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69D91E-496F-49BE-B69D-982AA28D3783}" type="pres">
      <dgm:prSet presAssocID="{0074C814-906C-4047-9C50-D6FCA729A76F}" presName="sibTrans" presStyleCnt="0"/>
      <dgm:spPr/>
    </dgm:pt>
    <dgm:pt modelId="{FC488A16-8F74-4E2F-91AA-690CA07CE6EF}" type="pres">
      <dgm:prSet presAssocID="{A701EEB5-B284-4B97-9169-4CFFF2D5026C}" presName="compositeNode" presStyleCnt="0">
        <dgm:presLayoutVars>
          <dgm:bulletEnabled val="1"/>
        </dgm:presLayoutVars>
      </dgm:prSet>
      <dgm:spPr/>
    </dgm:pt>
    <dgm:pt modelId="{96A5727F-CDCF-4146-AA6E-8A51E4A8E3C1}" type="pres">
      <dgm:prSet presAssocID="{A701EEB5-B284-4B97-9169-4CFFF2D5026C}" presName="image" presStyleLbl="fgImgPlace1" presStyleIdx="1" presStyleCnt="3" custLinFactNeighborX="-45930" custLinFactNeighborY="-297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solidFill>
            <a:srgbClr val="00B0F0"/>
          </a:solidFill>
        </a:ln>
      </dgm:spPr>
      <dgm:t>
        <a:bodyPr/>
        <a:lstStyle/>
        <a:p>
          <a:endParaRPr lang="it-IT"/>
        </a:p>
      </dgm:t>
    </dgm:pt>
    <dgm:pt modelId="{D519D30C-7FC6-4E1C-9405-60D67F994402}" type="pres">
      <dgm:prSet presAssocID="{A701EEB5-B284-4B97-9169-4CFFF2D5026C}" presName="childNode" presStyleLbl="node1" presStyleIdx="1" presStyleCnt="3" custScaleX="153887" custScaleY="113244" custLinFactNeighborX="15647" custLinFactNeighborY="-49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63ACB9-6C55-47BC-99EF-72E0DCD2FCE0}" type="pres">
      <dgm:prSet presAssocID="{A701EEB5-B284-4B97-9169-4CFFF2D5026C}" presName="parentNode" presStyleLbl="revTx" presStyleIdx="1" presStyleCnt="3" custScaleY="86740" custLinFactNeighborX="-97724" custLinFactNeighborY="-109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092B20-BFF7-454C-BDDF-835A94F0A27B}" type="pres">
      <dgm:prSet presAssocID="{0666BD17-0DA4-4E1C-8D5B-9E2864C88DF4}" presName="sibTrans" presStyleCnt="0"/>
      <dgm:spPr/>
    </dgm:pt>
    <dgm:pt modelId="{3CB31A85-9FD2-45E7-B9D9-09D9CAF29BA1}" type="pres">
      <dgm:prSet presAssocID="{DB9A9D70-9C95-4875-983C-368BFDAC00F3}" presName="compositeNode" presStyleCnt="0">
        <dgm:presLayoutVars>
          <dgm:bulletEnabled val="1"/>
        </dgm:presLayoutVars>
      </dgm:prSet>
      <dgm:spPr/>
    </dgm:pt>
    <dgm:pt modelId="{9A1AB294-D5D8-42D3-BC76-96E54D934CFD}" type="pres">
      <dgm:prSet presAssocID="{DB9A9D70-9C95-4875-983C-368BFDAC00F3}" presName="image" presStyleLbl="fgImgPlace1" presStyleIdx="2" presStyleCnt="3" custLinFactNeighborX="-18810" custLinFactNeighborY="-3315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F0"/>
          </a:solidFill>
        </a:ln>
      </dgm:spPr>
      <dgm:t>
        <a:bodyPr/>
        <a:lstStyle/>
        <a:p>
          <a:endParaRPr lang="it-IT"/>
        </a:p>
      </dgm:t>
    </dgm:pt>
    <dgm:pt modelId="{ED967FC4-7BCF-4FAC-BF32-4586ED0857F9}" type="pres">
      <dgm:prSet presAssocID="{DB9A9D70-9C95-4875-983C-368BFDAC00F3}" presName="childNode" presStyleLbl="node1" presStyleIdx="2" presStyleCnt="3" custScaleX="132760" custScaleY="113619" custLinFactNeighborX="13901" custLinFactNeighborY="-36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E1750C-B71D-4494-8B4B-E7943EA14F54}" type="pres">
      <dgm:prSet presAssocID="{DB9A9D70-9C95-4875-983C-368BFDAC00F3}" presName="parentNode" presStyleLbl="revTx" presStyleIdx="2" presStyleCnt="3" custScaleY="84296" custLinFactNeighborX="-35482" custLinFactNeighborY="-238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60329F4-6577-4DA9-BDD7-FEE0E8C3DEB2}" type="presOf" srcId="{64B42DEC-1AF0-4932-8700-712C595CDE80}" destId="{49F4009A-1BF7-408B-88E0-5B8C9FEB173D}" srcOrd="0" destOrd="2" presId="urn:microsoft.com/office/officeart/2005/8/layout/hList2"/>
    <dgm:cxn modelId="{A986D4D1-9D10-4F5E-8BF8-FFD77A56EA3C}" type="presOf" srcId="{2C304913-44B4-4D17-AA16-9E343B324B7D}" destId="{ED967FC4-7BCF-4FAC-BF32-4586ED0857F9}" srcOrd="0" destOrd="4" presId="urn:microsoft.com/office/officeart/2005/8/layout/hList2"/>
    <dgm:cxn modelId="{539CD031-6482-4141-9447-98CF319EDDA9}" type="presOf" srcId="{FEB976F6-0E54-4B8D-AB4D-8043753FE7C8}" destId="{D519D30C-7FC6-4E1C-9405-60D67F994402}" srcOrd="0" destOrd="0" presId="urn:microsoft.com/office/officeart/2005/8/layout/hList2"/>
    <dgm:cxn modelId="{E63E8591-BA4D-436B-942C-5C0885F9D2A1}" srcId="{DB9A9D70-9C95-4875-983C-368BFDAC00F3}" destId="{2C304913-44B4-4D17-AA16-9E343B324B7D}" srcOrd="4" destOrd="0" parTransId="{07477240-E25B-4D5D-881E-45991209218F}" sibTransId="{F6CCFEDD-55B7-4BEB-9FF7-C902546445B3}"/>
    <dgm:cxn modelId="{0937DC9D-FEC8-43AD-8B34-401D2C51E56F}" type="presOf" srcId="{21021BAC-E3D4-4570-AACF-9BEDE5D67A78}" destId="{ED967FC4-7BCF-4FAC-BF32-4586ED0857F9}" srcOrd="0" destOrd="0" presId="urn:microsoft.com/office/officeart/2005/8/layout/hList2"/>
    <dgm:cxn modelId="{F116628D-81AF-4B90-A5E6-099621C54DE3}" type="presOf" srcId="{740C5C87-0215-46E8-A252-535D562DF7D0}" destId="{D519D30C-7FC6-4E1C-9405-60D67F994402}" srcOrd="0" destOrd="4" presId="urn:microsoft.com/office/officeart/2005/8/layout/hList2"/>
    <dgm:cxn modelId="{D726D588-30F1-42EA-84AD-C2C9240B9DDC}" type="presOf" srcId="{A10467DE-E6E3-4756-BEFA-16FCF4A39BE0}" destId="{ED967FC4-7BCF-4FAC-BF32-4586ED0857F9}" srcOrd="0" destOrd="3" presId="urn:microsoft.com/office/officeart/2005/8/layout/hList2"/>
    <dgm:cxn modelId="{86920831-7D32-404C-B470-904573B5211D}" type="presOf" srcId="{4317E7B5-260F-4F56-A35D-8D2B70378739}" destId="{49F4009A-1BF7-408B-88E0-5B8C9FEB173D}" srcOrd="0" destOrd="1" presId="urn:microsoft.com/office/officeart/2005/8/layout/hList2"/>
    <dgm:cxn modelId="{8CA154DF-51EA-4958-8AB6-4D9141A7518D}" srcId="{DB9A9D70-9C95-4875-983C-368BFDAC00F3}" destId="{A10467DE-E6E3-4756-BEFA-16FCF4A39BE0}" srcOrd="3" destOrd="0" parTransId="{9ACCAFB5-8302-4ACD-BBDC-8D131FA89A82}" sibTransId="{E360EE54-6E60-45C6-9000-5B2D4EE2528C}"/>
    <dgm:cxn modelId="{5F1F07D7-565C-41CB-BEA2-D2CE4640D138}" srcId="{A701EEB5-B284-4B97-9169-4CFFF2D5026C}" destId="{1550202E-89D0-46C3-B8C4-17CF2AEF206C}" srcOrd="6" destOrd="0" parTransId="{CB8486D6-3940-43B5-BBAB-E695DBA1850A}" sibTransId="{9A2324DB-5D59-4635-A845-58832DAD78BA}"/>
    <dgm:cxn modelId="{4D6D9567-5F22-4107-9BCA-A7F529159346}" srcId="{DB9A9D70-9C95-4875-983C-368BFDAC00F3}" destId="{96390B8B-E299-4E19-AC7D-B558D122D8D3}" srcOrd="2" destOrd="0" parTransId="{739C8639-B6D4-4C7B-A17E-1CF6CFAA3665}" sibTransId="{EA3E94C8-0A58-42B8-8912-C4823DF75F40}"/>
    <dgm:cxn modelId="{49A8F978-3033-4ED7-A20D-349448F8233D}" srcId="{A701EEB5-B284-4B97-9169-4CFFF2D5026C}" destId="{85AC853C-44DA-422A-89E9-0A0910CD019E}" srcOrd="5" destOrd="0" parTransId="{9A17F6AF-D05E-4C3F-ADCA-7ED659C3C293}" sibTransId="{098B1654-6E44-4884-836E-3CF794FBF984}"/>
    <dgm:cxn modelId="{F4D33D93-91A5-46DC-A6FB-06415CC491C2}" type="presOf" srcId="{1550202E-89D0-46C3-B8C4-17CF2AEF206C}" destId="{D519D30C-7FC6-4E1C-9405-60D67F994402}" srcOrd="0" destOrd="6" presId="urn:microsoft.com/office/officeart/2005/8/layout/hList2"/>
    <dgm:cxn modelId="{2138077D-4845-41F0-B124-C4958B4AF885}" srcId="{9805ED5D-1799-411C-ADB5-1F3A7CF5733A}" destId="{A701EEB5-B284-4B97-9169-4CFFF2D5026C}" srcOrd="1" destOrd="0" parTransId="{3ECD2BE8-963D-4438-AF71-681DFA92E61D}" sibTransId="{0666BD17-0DA4-4E1C-8D5B-9E2864C88DF4}"/>
    <dgm:cxn modelId="{3B848EFD-3559-4B09-A77E-7292F342623A}" type="presOf" srcId="{2E4967B7-51FD-4FC2-A8E5-868E806300AE}" destId="{49F4009A-1BF7-408B-88E0-5B8C9FEB173D}" srcOrd="0" destOrd="5" presId="urn:microsoft.com/office/officeart/2005/8/layout/hList2"/>
    <dgm:cxn modelId="{EAF72FA4-42B0-4FEF-88A4-A49614DB26D0}" srcId="{DB9A9D70-9C95-4875-983C-368BFDAC00F3}" destId="{21021BAC-E3D4-4570-AACF-9BEDE5D67A78}" srcOrd="0" destOrd="0" parTransId="{F2B3C5DD-8A79-489F-8B56-A2B8CCC66EC5}" sibTransId="{CEEC256D-55BD-41CF-9830-2164E6C25577}"/>
    <dgm:cxn modelId="{F9B3CADB-8B4B-4B75-BB02-5EBDEF3453BF}" srcId="{755FFA7E-23AF-4090-BF3B-E995F97F92E1}" destId="{64B42DEC-1AF0-4932-8700-712C595CDE80}" srcOrd="2" destOrd="0" parTransId="{28FF183A-6285-4CB2-9445-3EDD7E94D512}" sibTransId="{7E2F7003-0941-434F-9204-B299A57A6C36}"/>
    <dgm:cxn modelId="{76AB3109-ECC9-475C-A362-AD5DCA2A0351}" srcId="{9805ED5D-1799-411C-ADB5-1F3A7CF5733A}" destId="{755FFA7E-23AF-4090-BF3B-E995F97F92E1}" srcOrd="0" destOrd="0" parTransId="{E4D2AAC2-01BA-4394-8A0E-29EAB7382B40}" sibTransId="{0074C814-906C-4047-9C50-D6FCA729A76F}"/>
    <dgm:cxn modelId="{2C5D9AEA-32B1-477E-BA7D-E9E16C108932}" srcId="{A701EEB5-B284-4B97-9169-4CFFF2D5026C}" destId="{1A873FE8-C72D-48BE-AAF7-AE65B91A2DAA}" srcOrd="3" destOrd="0" parTransId="{8A12B3E2-E0AF-42D8-846C-6D7449A02E8A}" sibTransId="{CFE8C215-D8D0-4778-9567-AC9122CCDAB0}"/>
    <dgm:cxn modelId="{CF4F94A9-8D78-4DDE-A732-B68974410983}" type="presOf" srcId="{6716F61D-912E-4430-873B-53B9C160304D}" destId="{D519D30C-7FC6-4E1C-9405-60D67F994402}" srcOrd="0" destOrd="2" presId="urn:microsoft.com/office/officeart/2005/8/layout/hList2"/>
    <dgm:cxn modelId="{2FBC73FA-897A-4D8C-8A19-CF18A9DE1424}" srcId="{755FFA7E-23AF-4090-BF3B-E995F97F92E1}" destId="{8DB1D44A-4846-4728-9732-3015C8363650}" srcOrd="3" destOrd="0" parTransId="{28CC5BED-B766-4878-9C33-43CD824ED3F8}" sibTransId="{15215940-AC4F-4CE1-9291-E9D4C0A1AD0E}"/>
    <dgm:cxn modelId="{B729D5A5-9ED9-44D4-ABD5-1561CAA58C1E}" type="presOf" srcId="{9805ED5D-1799-411C-ADB5-1F3A7CF5733A}" destId="{28866C13-DDA2-43D4-B569-D478E035FF52}" srcOrd="0" destOrd="0" presId="urn:microsoft.com/office/officeart/2005/8/layout/hList2"/>
    <dgm:cxn modelId="{36FACEDD-FFA9-428C-B6B0-B82E3722AD19}" srcId="{755FFA7E-23AF-4090-BF3B-E995F97F92E1}" destId="{2E4967B7-51FD-4FC2-A8E5-868E806300AE}" srcOrd="5" destOrd="0" parTransId="{9BF3A25F-1D30-4A31-B46F-8B3AD9D3866D}" sibTransId="{BB0F4949-EC06-43E5-9299-6F320855FC26}"/>
    <dgm:cxn modelId="{9FB7E130-DB9E-4066-A596-59AF9A29F159}" srcId="{A701EEB5-B284-4B97-9169-4CFFF2D5026C}" destId="{FEB976F6-0E54-4B8D-AB4D-8043753FE7C8}" srcOrd="0" destOrd="0" parTransId="{6CEEB1E2-1EDF-4C37-9D0D-11928CB692A9}" sibTransId="{4C7C255E-8BDD-4AB3-8338-6492DCD7CB60}"/>
    <dgm:cxn modelId="{3050C2B0-5415-4375-BAF2-6B5CBA2A684C}" srcId="{A701EEB5-B284-4B97-9169-4CFFF2D5026C}" destId="{740C5C87-0215-46E8-A252-535D562DF7D0}" srcOrd="4" destOrd="0" parTransId="{78DB3DE0-5FA7-475E-BEBC-1FFA88F19F54}" sibTransId="{CA8CAAF0-338F-4FC5-81DA-767BE1366209}"/>
    <dgm:cxn modelId="{73960E83-2C04-443D-8CC0-3B27D33A409E}" srcId="{DB9A9D70-9C95-4875-983C-368BFDAC00F3}" destId="{9C7C2763-F44C-4D45-B4B2-771BB844CABB}" srcOrd="1" destOrd="0" parTransId="{E3D17439-F2D7-4E81-8CA4-C0DA3224DDA4}" sibTransId="{6DAE8A67-7CF8-48AA-9174-EF6FCAA28596}"/>
    <dgm:cxn modelId="{24BA199D-8276-41B8-97D6-57BBB81F2B2C}" type="presOf" srcId="{BF6F9418-C815-4A03-8AAB-EC00614F36C7}" destId="{49F4009A-1BF7-408B-88E0-5B8C9FEB173D}" srcOrd="0" destOrd="4" presId="urn:microsoft.com/office/officeart/2005/8/layout/hList2"/>
    <dgm:cxn modelId="{10B43113-A455-4609-982A-4D23AA57A05E}" srcId="{A701EEB5-B284-4B97-9169-4CFFF2D5026C}" destId="{6716F61D-912E-4430-873B-53B9C160304D}" srcOrd="2" destOrd="0" parTransId="{C03FD344-9EA3-4E74-B8EC-926297669AB2}" sibTransId="{CA5D2770-078D-47C2-9D62-3CE1911D63FF}"/>
    <dgm:cxn modelId="{559E1803-89DA-4AA2-9E8B-53D498E6137C}" type="presOf" srcId="{755FFA7E-23AF-4090-BF3B-E995F97F92E1}" destId="{69A3D6CC-B3E4-4770-A0CD-4F074611EE9C}" srcOrd="0" destOrd="0" presId="urn:microsoft.com/office/officeart/2005/8/layout/hList2"/>
    <dgm:cxn modelId="{3A7F5906-700B-4B8F-B2D9-0275E1162691}" srcId="{755FFA7E-23AF-4090-BF3B-E995F97F92E1}" destId="{1FA318B3-2E3F-4C30-B52C-E0F893C6F058}" srcOrd="0" destOrd="0" parTransId="{27149C2A-5E8E-493B-A81D-542E03F2F263}" sibTransId="{C87D89C3-F541-4C1E-A72D-3F472C727E1A}"/>
    <dgm:cxn modelId="{3662495E-44C1-48F9-B3E0-8E867A14EA9C}" type="presOf" srcId="{DB9A9D70-9C95-4875-983C-368BFDAC00F3}" destId="{75E1750C-B71D-4494-8B4B-E7943EA14F54}" srcOrd="0" destOrd="0" presId="urn:microsoft.com/office/officeart/2005/8/layout/hList2"/>
    <dgm:cxn modelId="{E2341DAC-4E75-411B-AFA3-DEE7BFA5F52B}" type="presOf" srcId="{8DB1D44A-4846-4728-9732-3015C8363650}" destId="{49F4009A-1BF7-408B-88E0-5B8C9FEB173D}" srcOrd="0" destOrd="3" presId="urn:microsoft.com/office/officeart/2005/8/layout/hList2"/>
    <dgm:cxn modelId="{46D7A838-8295-4390-982E-C4415DE0C689}" type="presOf" srcId="{1FA318B3-2E3F-4C30-B52C-E0F893C6F058}" destId="{49F4009A-1BF7-408B-88E0-5B8C9FEB173D}" srcOrd="0" destOrd="0" presId="urn:microsoft.com/office/officeart/2005/8/layout/hList2"/>
    <dgm:cxn modelId="{3406C76F-D0FE-4340-BBF7-F13F4A4A3192}" type="presOf" srcId="{9C7C2763-F44C-4D45-B4B2-771BB844CABB}" destId="{ED967FC4-7BCF-4FAC-BF32-4586ED0857F9}" srcOrd="0" destOrd="1" presId="urn:microsoft.com/office/officeart/2005/8/layout/hList2"/>
    <dgm:cxn modelId="{00E7C19C-AF8C-40F9-AE16-0CC1FAB4F683}" type="presOf" srcId="{96390B8B-E299-4E19-AC7D-B558D122D8D3}" destId="{ED967FC4-7BCF-4FAC-BF32-4586ED0857F9}" srcOrd="0" destOrd="2" presId="urn:microsoft.com/office/officeart/2005/8/layout/hList2"/>
    <dgm:cxn modelId="{C2A3B8D9-9549-44BB-AD7B-6435EEA124FF}" type="presOf" srcId="{A701EEB5-B284-4B97-9169-4CFFF2D5026C}" destId="{B863ACB9-6C55-47BC-99EF-72E0DCD2FCE0}" srcOrd="0" destOrd="0" presId="urn:microsoft.com/office/officeart/2005/8/layout/hList2"/>
    <dgm:cxn modelId="{EA74AE1E-EB5D-4CF4-8DBB-644DB305C90C}" type="presOf" srcId="{DD313CAF-E0D3-4E90-85BB-BA3BBA942E34}" destId="{D519D30C-7FC6-4E1C-9405-60D67F994402}" srcOrd="0" destOrd="1" presId="urn:microsoft.com/office/officeart/2005/8/layout/hList2"/>
    <dgm:cxn modelId="{37935A9F-FAFD-49D4-9056-460A369990FA}" srcId="{9805ED5D-1799-411C-ADB5-1F3A7CF5733A}" destId="{DB9A9D70-9C95-4875-983C-368BFDAC00F3}" srcOrd="2" destOrd="0" parTransId="{F319AB69-BE7F-4EE3-828D-587EAC23C6CF}" sibTransId="{4FE6C938-B3B9-441F-99CE-C51DB21AA4FB}"/>
    <dgm:cxn modelId="{3ADC2DD4-BE73-4417-9D4B-D4488D116B91}" srcId="{755FFA7E-23AF-4090-BF3B-E995F97F92E1}" destId="{4317E7B5-260F-4F56-A35D-8D2B70378739}" srcOrd="1" destOrd="0" parTransId="{C62F67A3-A23C-4CD3-AF5F-80777F0F4EEF}" sibTransId="{513EF4A9-20E0-4611-A996-0E8F82CD0F45}"/>
    <dgm:cxn modelId="{11ECF032-F508-4124-A16F-617335825BB1}" type="presOf" srcId="{85AC853C-44DA-422A-89E9-0A0910CD019E}" destId="{D519D30C-7FC6-4E1C-9405-60D67F994402}" srcOrd="0" destOrd="5" presId="urn:microsoft.com/office/officeart/2005/8/layout/hList2"/>
    <dgm:cxn modelId="{D2AC9779-EA02-422A-B9DB-8ED2D4C6FE5F}" srcId="{755FFA7E-23AF-4090-BF3B-E995F97F92E1}" destId="{BF6F9418-C815-4A03-8AAB-EC00614F36C7}" srcOrd="4" destOrd="0" parTransId="{52856C46-666A-41B2-A19D-720D09F7276D}" sibTransId="{9D70D45A-A633-40BE-8040-412C6146EDA2}"/>
    <dgm:cxn modelId="{1CEB4447-4C6E-4415-B30C-B2BA227DA6B6}" srcId="{A701EEB5-B284-4B97-9169-4CFFF2D5026C}" destId="{DD313CAF-E0D3-4E90-85BB-BA3BBA942E34}" srcOrd="1" destOrd="0" parTransId="{B38784DD-D148-4875-9D15-A864B48F27A8}" sibTransId="{F448B2D8-3A46-4EE6-A281-47D5C95224FE}"/>
    <dgm:cxn modelId="{2DAD322D-0913-417F-ABE8-4E57B3371FD7}" type="presOf" srcId="{1A873FE8-C72D-48BE-AAF7-AE65B91A2DAA}" destId="{D519D30C-7FC6-4E1C-9405-60D67F994402}" srcOrd="0" destOrd="3" presId="urn:microsoft.com/office/officeart/2005/8/layout/hList2"/>
    <dgm:cxn modelId="{DF3FBB4C-C8AE-4C14-8384-B3002A755743}" type="presParOf" srcId="{28866C13-DDA2-43D4-B569-D478E035FF52}" destId="{117712F6-E910-4C6B-A4AD-520B4D76BCB4}" srcOrd="0" destOrd="0" presId="urn:microsoft.com/office/officeart/2005/8/layout/hList2"/>
    <dgm:cxn modelId="{5007A337-FFED-4586-A1FF-3B2BD595F4C9}" type="presParOf" srcId="{117712F6-E910-4C6B-A4AD-520B4D76BCB4}" destId="{FA9A6915-C411-4B2B-A6F2-C9F5D7D10169}" srcOrd="0" destOrd="0" presId="urn:microsoft.com/office/officeart/2005/8/layout/hList2"/>
    <dgm:cxn modelId="{CA1839C3-1B10-4348-A09F-21476740996A}" type="presParOf" srcId="{117712F6-E910-4C6B-A4AD-520B4D76BCB4}" destId="{49F4009A-1BF7-408B-88E0-5B8C9FEB173D}" srcOrd="1" destOrd="0" presId="urn:microsoft.com/office/officeart/2005/8/layout/hList2"/>
    <dgm:cxn modelId="{9A40C138-200B-40AE-A6E6-1FD40771A5CB}" type="presParOf" srcId="{117712F6-E910-4C6B-A4AD-520B4D76BCB4}" destId="{69A3D6CC-B3E4-4770-A0CD-4F074611EE9C}" srcOrd="2" destOrd="0" presId="urn:microsoft.com/office/officeart/2005/8/layout/hList2"/>
    <dgm:cxn modelId="{19B0C3D2-3C34-45DA-8818-933043CAEA31}" type="presParOf" srcId="{28866C13-DDA2-43D4-B569-D478E035FF52}" destId="{2769D91E-496F-49BE-B69D-982AA28D3783}" srcOrd="1" destOrd="0" presId="urn:microsoft.com/office/officeart/2005/8/layout/hList2"/>
    <dgm:cxn modelId="{608003D9-F5E0-490D-9121-13FDA79A8AC7}" type="presParOf" srcId="{28866C13-DDA2-43D4-B569-D478E035FF52}" destId="{FC488A16-8F74-4E2F-91AA-690CA07CE6EF}" srcOrd="2" destOrd="0" presId="urn:microsoft.com/office/officeart/2005/8/layout/hList2"/>
    <dgm:cxn modelId="{403A444B-AE1D-4F0A-A600-AD2A95E78471}" type="presParOf" srcId="{FC488A16-8F74-4E2F-91AA-690CA07CE6EF}" destId="{96A5727F-CDCF-4146-AA6E-8A51E4A8E3C1}" srcOrd="0" destOrd="0" presId="urn:microsoft.com/office/officeart/2005/8/layout/hList2"/>
    <dgm:cxn modelId="{3060F1FC-F71B-4F24-B0CD-3850527814A7}" type="presParOf" srcId="{FC488A16-8F74-4E2F-91AA-690CA07CE6EF}" destId="{D519D30C-7FC6-4E1C-9405-60D67F994402}" srcOrd="1" destOrd="0" presId="urn:microsoft.com/office/officeart/2005/8/layout/hList2"/>
    <dgm:cxn modelId="{D0B8E77D-543E-41A4-A0E4-654EC17610F6}" type="presParOf" srcId="{FC488A16-8F74-4E2F-91AA-690CA07CE6EF}" destId="{B863ACB9-6C55-47BC-99EF-72E0DCD2FCE0}" srcOrd="2" destOrd="0" presId="urn:microsoft.com/office/officeart/2005/8/layout/hList2"/>
    <dgm:cxn modelId="{A478998C-DBF0-4827-B67A-9F98A5B415E2}" type="presParOf" srcId="{28866C13-DDA2-43D4-B569-D478E035FF52}" destId="{B9092B20-BFF7-454C-BDDF-835A94F0A27B}" srcOrd="3" destOrd="0" presId="urn:microsoft.com/office/officeart/2005/8/layout/hList2"/>
    <dgm:cxn modelId="{F7CFB514-FA50-4B7E-92DD-3D573C1E1736}" type="presParOf" srcId="{28866C13-DDA2-43D4-B569-D478E035FF52}" destId="{3CB31A85-9FD2-45E7-B9D9-09D9CAF29BA1}" srcOrd="4" destOrd="0" presId="urn:microsoft.com/office/officeart/2005/8/layout/hList2"/>
    <dgm:cxn modelId="{73986BA5-9301-4746-8613-2733C2CE537F}" type="presParOf" srcId="{3CB31A85-9FD2-45E7-B9D9-09D9CAF29BA1}" destId="{9A1AB294-D5D8-42D3-BC76-96E54D934CFD}" srcOrd="0" destOrd="0" presId="urn:microsoft.com/office/officeart/2005/8/layout/hList2"/>
    <dgm:cxn modelId="{4B524439-E97F-4D45-9F3F-503F5A6A4282}" type="presParOf" srcId="{3CB31A85-9FD2-45E7-B9D9-09D9CAF29BA1}" destId="{ED967FC4-7BCF-4FAC-BF32-4586ED0857F9}" srcOrd="1" destOrd="0" presId="urn:microsoft.com/office/officeart/2005/8/layout/hList2"/>
    <dgm:cxn modelId="{EA43EBC7-E2E0-4A20-953F-609FBC2DCB81}" type="presParOf" srcId="{3CB31A85-9FD2-45E7-B9D9-09D9CAF29BA1}" destId="{75E1750C-B71D-4494-8B4B-E7943EA14F54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63166F-633E-4C51-8C42-49B839542763}" type="doc">
      <dgm:prSet loTypeId="urn:microsoft.com/office/officeart/2005/8/layout/p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DC3469F9-2C98-428D-9623-0FDE7EA7DD67}">
      <dgm:prSet custT="1"/>
      <dgm:spPr/>
      <dgm:t>
        <a:bodyPr/>
        <a:lstStyle/>
        <a:p>
          <a:pPr rtl="0"/>
          <a:r>
            <a:rPr lang="it-IT" sz="1500" b="1" i="1" baseline="0" dirty="0" smtClean="0"/>
            <a:t> conoscenza del patrimonio immobiliare e delle attività che vi si svolgono;</a:t>
          </a:r>
          <a:endParaRPr lang="it-IT" sz="1500" b="1" i="0" baseline="0" dirty="0"/>
        </a:p>
      </dgm:t>
    </dgm:pt>
    <dgm:pt modelId="{C88367ED-4D71-4544-8456-2B36947E2A2E}" type="parTrans" cxnId="{2C84FCD0-0526-4793-A94A-D55891DE7E81}">
      <dgm:prSet/>
      <dgm:spPr/>
      <dgm:t>
        <a:bodyPr/>
        <a:lstStyle/>
        <a:p>
          <a:endParaRPr lang="it-IT"/>
        </a:p>
      </dgm:t>
    </dgm:pt>
    <dgm:pt modelId="{654B5880-F7FA-4F82-886C-0520A6294B17}" type="sibTrans" cxnId="{2C84FCD0-0526-4793-A94A-D55891DE7E81}">
      <dgm:prSet/>
      <dgm:spPr/>
      <dgm:t>
        <a:bodyPr/>
        <a:lstStyle/>
        <a:p>
          <a:endParaRPr lang="it-IT"/>
        </a:p>
      </dgm:t>
    </dgm:pt>
    <dgm:pt modelId="{5868C29E-12B2-4F60-9C2E-F301B27AB501}">
      <dgm:prSet/>
      <dgm:spPr/>
      <dgm:t>
        <a:bodyPr/>
        <a:lstStyle/>
        <a:p>
          <a:pPr rtl="0"/>
          <a:r>
            <a:rPr lang="it-IT" b="1" i="1" baseline="0" dirty="0" smtClean="0"/>
            <a:t> pianificazione, programmazione, gestione e coordinamento delle attività</a:t>
          </a:r>
          <a:r>
            <a:rPr lang="it-IT" b="0" i="1" baseline="0" dirty="0" smtClean="0"/>
            <a:t>;</a:t>
          </a:r>
          <a:endParaRPr lang="it-IT" b="0" i="0" baseline="0" dirty="0"/>
        </a:p>
      </dgm:t>
    </dgm:pt>
    <dgm:pt modelId="{C3AC6444-FD97-43BC-9486-5B6C740938E3}" type="parTrans" cxnId="{585B0779-2A28-4775-BECE-C530D85EE3A2}">
      <dgm:prSet/>
      <dgm:spPr/>
      <dgm:t>
        <a:bodyPr/>
        <a:lstStyle/>
        <a:p>
          <a:endParaRPr lang="it-IT"/>
        </a:p>
      </dgm:t>
    </dgm:pt>
    <dgm:pt modelId="{0E8CBBF4-C679-4536-A896-20499A98A068}" type="sibTrans" cxnId="{585B0779-2A28-4775-BECE-C530D85EE3A2}">
      <dgm:prSet/>
      <dgm:spPr/>
      <dgm:t>
        <a:bodyPr/>
        <a:lstStyle/>
        <a:p>
          <a:endParaRPr lang="it-IT"/>
        </a:p>
      </dgm:t>
    </dgm:pt>
    <dgm:pt modelId="{3F080365-B83A-4B38-B5AD-3F6283C82967}">
      <dgm:prSet custT="1"/>
      <dgm:spPr/>
      <dgm:t>
        <a:bodyPr/>
        <a:lstStyle/>
        <a:p>
          <a:pPr rtl="0"/>
          <a:r>
            <a:rPr lang="it-IT" sz="1500" b="1" i="1" baseline="0" dirty="0" smtClean="0"/>
            <a:t>controllo tecnico, economico ed organizzativo degli interventi.</a:t>
          </a:r>
          <a:endParaRPr lang="it-IT" sz="1500" b="1" i="0" baseline="0" dirty="0"/>
        </a:p>
      </dgm:t>
    </dgm:pt>
    <dgm:pt modelId="{F588D359-3410-4843-A6F5-DBF21343B73C}" type="parTrans" cxnId="{1FC74CF4-0B9C-4C00-BA1F-492D1513FE43}">
      <dgm:prSet/>
      <dgm:spPr/>
      <dgm:t>
        <a:bodyPr/>
        <a:lstStyle/>
        <a:p>
          <a:endParaRPr lang="it-IT"/>
        </a:p>
      </dgm:t>
    </dgm:pt>
    <dgm:pt modelId="{9107454A-0F03-4AC3-85A0-8666896AFE75}" type="sibTrans" cxnId="{1FC74CF4-0B9C-4C00-BA1F-492D1513FE43}">
      <dgm:prSet/>
      <dgm:spPr/>
      <dgm:t>
        <a:bodyPr/>
        <a:lstStyle/>
        <a:p>
          <a:endParaRPr lang="it-IT"/>
        </a:p>
      </dgm:t>
    </dgm:pt>
    <dgm:pt modelId="{9736449D-8FBC-4B09-A47B-AC4070652EC5}" type="pres">
      <dgm:prSet presAssocID="{FF63166F-633E-4C51-8C42-49B8395427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BEEF55D-2CC1-42B6-A8EC-1F93BF8C693A}" type="pres">
      <dgm:prSet presAssocID="{DC3469F9-2C98-428D-9623-0FDE7EA7DD67}" presName="compNode" presStyleCnt="0"/>
      <dgm:spPr/>
    </dgm:pt>
    <dgm:pt modelId="{66249375-A7B5-43B9-B379-3B89661C150B}" type="pres">
      <dgm:prSet presAssocID="{DC3469F9-2C98-428D-9623-0FDE7EA7DD67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D0969E71-268F-4BFA-91F1-6F1A70B9B30E}" type="pres">
      <dgm:prSet presAssocID="{DC3469F9-2C98-428D-9623-0FDE7EA7DD67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6295CE-74F0-4169-8D53-1B3B6D1842F8}" type="pres">
      <dgm:prSet presAssocID="{654B5880-F7FA-4F82-886C-0520A6294B1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EEB8D77F-D396-480C-88DF-3FC88F0FC17F}" type="pres">
      <dgm:prSet presAssocID="{5868C29E-12B2-4F60-9C2E-F301B27AB501}" presName="compNode" presStyleCnt="0"/>
      <dgm:spPr/>
    </dgm:pt>
    <dgm:pt modelId="{00839A19-2B80-4086-AD16-346BC8DAB6F8}" type="pres">
      <dgm:prSet presAssocID="{5868C29E-12B2-4F60-9C2E-F301B27AB501}" presName="pictRect" presStyleLbl="node1" presStyleIdx="1" presStyleCnt="3" custLinFactNeighborX="-2070" custLinFactNeighborY="-14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E8498C1-6E88-40F7-A782-3F017A261EAD}" type="pres">
      <dgm:prSet presAssocID="{5868C29E-12B2-4F60-9C2E-F301B27AB501}" presName="textRect" presStyleLbl="revTx" presStyleIdx="1" presStyleCnt="3" custScaleX="1197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1B8471-CBAF-495F-81A4-8BE96A7C678E}" type="pres">
      <dgm:prSet presAssocID="{0E8CBBF4-C679-4536-A896-20499A98A068}" presName="sibTrans" presStyleLbl="sibTrans2D1" presStyleIdx="0" presStyleCnt="0"/>
      <dgm:spPr/>
      <dgm:t>
        <a:bodyPr/>
        <a:lstStyle/>
        <a:p>
          <a:endParaRPr lang="it-IT"/>
        </a:p>
      </dgm:t>
    </dgm:pt>
    <dgm:pt modelId="{C4763C5C-63F5-4B7F-90C6-B3E1BDDCA6F0}" type="pres">
      <dgm:prSet presAssocID="{3F080365-B83A-4B38-B5AD-3F6283C82967}" presName="compNode" presStyleCnt="0"/>
      <dgm:spPr/>
    </dgm:pt>
    <dgm:pt modelId="{73E4C71E-D549-480B-A7DA-7089D21F8C35}" type="pres">
      <dgm:prSet presAssocID="{3F080365-B83A-4B38-B5AD-3F6283C82967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8C4EBB1-93D6-4597-B214-0940AB1E73B8}" type="pres">
      <dgm:prSet presAssocID="{3F080365-B83A-4B38-B5AD-3F6283C82967}" presName="textRect" presStyleLbl="revTx" presStyleIdx="2" presStyleCnt="3" custScaleX="120334" custLinFactNeighborX="899" custLinFactNeighborY="-66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C84FCD0-0526-4793-A94A-D55891DE7E81}" srcId="{FF63166F-633E-4C51-8C42-49B839542763}" destId="{DC3469F9-2C98-428D-9623-0FDE7EA7DD67}" srcOrd="0" destOrd="0" parTransId="{C88367ED-4D71-4544-8456-2B36947E2A2E}" sibTransId="{654B5880-F7FA-4F82-886C-0520A6294B17}"/>
    <dgm:cxn modelId="{FFB7DFB1-2779-4DA0-B404-EBA50FB1E2BA}" type="presOf" srcId="{DC3469F9-2C98-428D-9623-0FDE7EA7DD67}" destId="{D0969E71-268F-4BFA-91F1-6F1A70B9B30E}" srcOrd="0" destOrd="0" presId="urn:microsoft.com/office/officeart/2005/8/layout/pList1#1"/>
    <dgm:cxn modelId="{B8268B15-49CD-4A6B-8011-3827BB1B3E36}" type="presOf" srcId="{0E8CBBF4-C679-4536-A896-20499A98A068}" destId="{041B8471-CBAF-495F-81A4-8BE96A7C678E}" srcOrd="0" destOrd="0" presId="urn:microsoft.com/office/officeart/2005/8/layout/pList1#1"/>
    <dgm:cxn modelId="{F070926B-9324-45EB-B70B-1D4137386EA0}" type="presOf" srcId="{5868C29E-12B2-4F60-9C2E-F301B27AB501}" destId="{DE8498C1-6E88-40F7-A782-3F017A261EAD}" srcOrd="0" destOrd="0" presId="urn:microsoft.com/office/officeart/2005/8/layout/pList1#1"/>
    <dgm:cxn modelId="{C412489F-36A9-4508-89E4-E8A1FCA7DBBB}" type="presOf" srcId="{3F080365-B83A-4B38-B5AD-3F6283C82967}" destId="{28C4EBB1-93D6-4597-B214-0940AB1E73B8}" srcOrd="0" destOrd="0" presId="urn:microsoft.com/office/officeart/2005/8/layout/pList1#1"/>
    <dgm:cxn modelId="{585B0779-2A28-4775-BECE-C530D85EE3A2}" srcId="{FF63166F-633E-4C51-8C42-49B839542763}" destId="{5868C29E-12B2-4F60-9C2E-F301B27AB501}" srcOrd="1" destOrd="0" parTransId="{C3AC6444-FD97-43BC-9486-5B6C740938E3}" sibTransId="{0E8CBBF4-C679-4536-A896-20499A98A068}"/>
    <dgm:cxn modelId="{A23F8001-9A92-4AD0-A285-A33C7392D8DB}" type="presOf" srcId="{654B5880-F7FA-4F82-886C-0520A6294B17}" destId="{816295CE-74F0-4169-8D53-1B3B6D1842F8}" srcOrd="0" destOrd="0" presId="urn:microsoft.com/office/officeart/2005/8/layout/pList1#1"/>
    <dgm:cxn modelId="{F3ECB91C-CB06-4F26-A462-2AD57860B426}" type="presOf" srcId="{FF63166F-633E-4C51-8C42-49B839542763}" destId="{9736449D-8FBC-4B09-A47B-AC4070652EC5}" srcOrd="0" destOrd="0" presId="urn:microsoft.com/office/officeart/2005/8/layout/pList1#1"/>
    <dgm:cxn modelId="{1FC74CF4-0B9C-4C00-BA1F-492D1513FE43}" srcId="{FF63166F-633E-4C51-8C42-49B839542763}" destId="{3F080365-B83A-4B38-B5AD-3F6283C82967}" srcOrd="2" destOrd="0" parTransId="{F588D359-3410-4843-A6F5-DBF21343B73C}" sibTransId="{9107454A-0F03-4AC3-85A0-8666896AFE75}"/>
    <dgm:cxn modelId="{BC20567E-48D9-4855-826A-347F4127B428}" type="presParOf" srcId="{9736449D-8FBC-4B09-A47B-AC4070652EC5}" destId="{8BEEF55D-2CC1-42B6-A8EC-1F93BF8C693A}" srcOrd="0" destOrd="0" presId="urn:microsoft.com/office/officeart/2005/8/layout/pList1#1"/>
    <dgm:cxn modelId="{9148A4AB-DC34-4464-8515-047CAF6454A7}" type="presParOf" srcId="{8BEEF55D-2CC1-42B6-A8EC-1F93BF8C693A}" destId="{66249375-A7B5-43B9-B379-3B89661C150B}" srcOrd="0" destOrd="0" presId="urn:microsoft.com/office/officeart/2005/8/layout/pList1#1"/>
    <dgm:cxn modelId="{3BD78294-2398-4141-AEA7-7059C736587D}" type="presParOf" srcId="{8BEEF55D-2CC1-42B6-A8EC-1F93BF8C693A}" destId="{D0969E71-268F-4BFA-91F1-6F1A70B9B30E}" srcOrd="1" destOrd="0" presId="urn:microsoft.com/office/officeart/2005/8/layout/pList1#1"/>
    <dgm:cxn modelId="{CBA0B60C-4167-4515-8319-BBC093259CF4}" type="presParOf" srcId="{9736449D-8FBC-4B09-A47B-AC4070652EC5}" destId="{816295CE-74F0-4169-8D53-1B3B6D1842F8}" srcOrd="1" destOrd="0" presId="urn:microsoft.com/office/officeart/2005/8/layout/pList1#1"/>
    <dgm:cxn modelId="{76760873-C656-4DF5-8890-A2E09481A60D}" type="presParOf" srcId="{9736449D-8FBC-4B09-A47B-AC4070652EC5}" destId="{EEB8D77F-D396-480C-88DF-3FC88F0FC17F}" srcOrd="2" destOrd="0" presId="urn:microsoft.com/office/officeart/2005/8/layout/pList1#1"/>
    <dgm:cxn modelId="{D1596B38-EE1D-4FAB-8F39-980A8F9BBE21}" type="presParOf" srcId="{EEB8D77F-D396-480C-88DF-3FC88F0FC17F}" destId="{00839A19-2B80-4086-AD16-346BC8DAB6F8}" srcOrd="0" destOrd="0" presId="urn:microsoft.com/office/officeart/2005/8/layout/pList1#1"/>
    <dgm:cxn modelId="{9732C0F8-023B-4D3C-A488-24FFAD7D270C}" type="presParOf" srcId="{EEB8D77F-D396-480C-88DF-3FC88F0FC17F}" destId="{DE8498C1-6E88-40F7-A782-3F017A261EAD}" srcOrd="1" destOrd="0" presId="urn:microsoft.com/office/officeart/2005/8/layout/pList1#1"/>
    <dgm:cxn modelId="{47FCA936-CA24-4BBF-992E-9695BDA67281}" type="presParOf" srcId="{9736449D-8FBC-4B09-A47B-AC4070652EC5}" destId="{041B8471-CBAF-495F-81A4-8BE96A7C678E}" srcOrd="3" destOrd="0" presId="urn:microsoft.com/office/officeart/2005/8/layout/pList1#1"/>
    <dgm:cxn modelId="{880F63F6-FC6C-449D-B9BC-8366B763070E}" type="presParOf" srcId="{9736449D-8FBC-4B09-A47B-AC4070652EC5}" destId="{C4763C5C-63F5-4B7F-90C6-B3E1BDDCA6F0}" srcOrd="4" destOrd="0" presId="urn:microsoft.com/office/officeart/2005/8/layout/pList1#1"/>
    <dgm:cxn modelId="{5FEF0C9D-E333-4A65-9C07-B707DD1ED954}" type="presParOf" srcId="{C4763C5C-63F5-4B7F-90C6-B3E1BDDCA6F0}" destId="{73E4C71E-D549-480B-A7DA-7089D21F8C35}" srcOrd="0" destOrd="0" presId="urn:microsoft.com/office/officeart/2005/8/layout/pList1#1"/>
    <dgm:cxn modelId="{C11F6F30-37B1-4FE9-A5B7-39EA64AE0E27}" type="presParOf" srcId="{C4763C5C-63F5-4B7F-90C6-B3E1BDDCA6F0}" destId="{28C4EBB1-93D6-4597-B214-0940AB1E73B8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D61FB8-4951-4FC2-9637-F9D33022CC8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4095B8A-787F-4C97-AC19-9B9CF5FEA320}">
      <dgm:prSet phldrT="[Tes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it-IT" sz="1000" dirty="0"/>
            <a:t>dal punto di vista </a:t>
          </a:r>
          <a:r>
            <a:rPr lang="it-IT" sz="1000" i="1" dirty="0"/>
            <a:t>tecnico</a:t>
          </a:r>
          <a:r>
            <a:rPr lang="it-IT" sz="1000" dirty="0"/>
            <a:t>, </a:t>
          </a:r>
        </a:p>
        <a:p>
          <a:pPr algn="ctr">
            <a:spcAft>
              <a:spcPts val="0"/>
            </a:spcAft>
          </a:pPr>
          <a:r>
            <a:rPr lang="it-IT" sz="1000" b="0" i="1" dirty="0"/>
            <a:t>con interventi continui </a:t>
          </a:r>
          <a:r>
            <a:rPr lang="it-IT" sz="1000" b="0" i="1" dirty="0" smtClean="0"/>
            <a:t>(15.000 annui) a </a:t>
          </a:r>
          <a:r>
            <a:rPr lang="it-IT" sz="1000" b="0" i="1" dirty="0"/>
            <a:t>garanzia degli </a:t>
          </a:r>
          <a:r>
            <a:rPr lang="it-IT" sz="1000" b="1" i="1" dirty="0"/>
            <a:t>standard minimi </a:t>
          </a:r>
          <a:r>
            <a:rPr lang="it-IT" sz="1000" b="1" i="1" dirty="0" smtClean="0"/>
            <a:t>di </a:t>
          </a:r>
          <a:r>
            <a:rPr lang="it-IT" sz="1000" b="1" i="1" dirty="0"/>
            <a:t>sicurezza sui luoghi di lavoro </a:t>
          </a:r>
        </a:p>
        <a:p>
          <a:pPr algn="ctr">
            <a:spcAft>
              <a:spcPts val="0"/>
            </a:spcAft>
          </a:pPr>
          <a:r>
            <a:rPr lang="it-IT" sz="1000" b="1" i="1" dirty="0"/>
            <a:t>ed il mantenimento in efficienza  degli impianti e delle strutture </a:t>
          </a:r>
        </a:p>
        <a:p>
          <a:pPr algn="ctr">
            <a:spcAft>
              <a:spcPts val="0"/>
            </a:spcAft>
          </a:pPr>
          <a:r>
            <a:rPr lang="it-IT" sz="1000" b="1" i="1" dirty="0"/>
            <a:t>ad un bacino di utenza di circa 35.000 persone </a:t>
          </a:r>
          <a:r>
            <a:rPr lang="it-IT" sz="1000" dirty="0"/>
            <a:t>e su una</a:t>
          </a:r>
          <a:r>
            <a:rPr lang="it-IT" sz="1000" b="1" i="1" dirty="0"/>
            <a:t> volumetria di  circa 1.800.000 mc</a:t>
          </a:r>
          <a:endParaRPr lang="it-IT" sz="1000" dirty="0"/>
        </a:p>
      </dgm:t>
    </dgm:pt>
    <dgm:pt modelId="{C91C2FF6-48A8-4724-A5A4-FBAA03DADEC2}" type="parTrans" cxnId="{08B46A84-551D-452A-AA1A-0BE76991FAB2}">
      <dgm:prSet/>
      <dgm:spPr/>
      <dgm:t>
        <a:bodyPr/>
        <a:lstStyle/>
        <a:p>
          <a:endParaRPr lang="it-IT"/>
        </a:p>
      </dgm:t>
    </dgm:pt>
    <dgm:pt modelId="{2D526BCD-76EA-4611-8A64-2030111AB51C}" type="sibTrans" cxnId="{08B46A84-551D-452A-AA1A-0BE76991FAB2}">
      <dgm:prSet/>
      <dgm:spPr/>
      <dgm:t>
        <a:bodyPr/>
        <a:lstStyle/>
        <a:p>
          <a:endParaRPr lang="it-IT"/>
        </a:p>
      </dgm:t>
    </dgm:pt>
    <dgm:pt modelId="{2F41B689-13CC-40D2-B013-7ADB40F5099A}">
      <dgm:prSet phldrT="[Tes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000" dirty="0"/>
            <a:t>dal punto di vista </a:t>
          </a:r>
          <a:r>
            <a:rPr lang="it-IT" sz="1000" i="1" dirty="0"/>
            <a:t>qualitativo</a:t>
          </a:r>
          <a:r>
            <a:rPr lang="it-IT" sz="1000" dirty="0"/>
            <a:t>, </a:t>
          </a:r>
        </a:p>
        <a:p>
          <a:pPr>
            <a:spcAft>
              <a:spcPts val="0"/>
            </a:spcAft>
          </a:pPr>
          <a:r>
            <a:rPr lang="it-IT" sz="1000" dirty="0"/>
            <a:t>con un </a:t>
          </a:r>
          <a:r>
            <a:rPr lang="it-IT" sz="1000" b="1" i="1" dirty="0"/>
            <a:t>aumento considerevole del numero e del livello dei servizi </a:t>
          </a:r>
          <a:r>
            <a:rPr lang="it-IT" sz="1000" dirty="0"/>
            <a:t>rivolti agli edifici, agli spazi ed alle persone</a:t>
          </a:r>
        </a:p>
      </dgm:t>
    </dgm:pt>
    <dgm:pt modelId="{8C5A0225-82A4-4E2B-B938-CA1C4AA475DC}" type="parTrans" cxnId="{CA83B6DD-16AC-47A5-A5CC-E9023B4CA00D}">
      <dgm:prSet/>
      <dgm:spPr/>
      <dgm:t>
        <a:bodyPr/>
        <a:lstStyle/>
        <a:p>
          <a:endParaRPr lang="it-IT"/>
        </a:p>
      </dgm:t>
    </dgm:pt>
    <dgm:pt modelId="{E0B1CF8B-5F25-4884-88F3-BC92DD813F68}" type="sibTrans" cxnId="{CA83B6DD-16AC-47A5-A5CC-E9023B4CA00D}">
      <dgm:prSet/>
      <dgm:spPr/>
      <dgm:t>
        <a:bodyPr/>
        <a:lstStyle/>
        <a:p>
          <a:endParaRPr lang="it-IT"/>
        </a:p>
      </dgm:t>
    </dgm:pt>
    <dgm:pt modelId="{9CCC236B-DFBC-449A-A620-6164D7FA4A0B}">
      <dgm:prSet phldrT="[Tes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000" dirty="0"/>
            <a:t>dal punto di vista </a:t>
          </a:r>
          <a:r>
            <a:rPr lang="it-IT" sz="1000" i="1" dirty="0"/>
            <a:t>economico</a:t>
          </a:r>
          <a:r>
            <a:rPr lang="it-IT" sz="1000" dirty="0"/>
            <a:t>, </a:t>
          </a:r>
        </a:p>
        <a:p>
          <a:pPr>
            <a:spcAft>
              <a:spcPts val="0"/>
            </a:spcAft>
          </a:pPr>
          <a:r>
            <a:rPr lang="it-IT" sz="1000" dirty="0"/>
            <a:t>con l’ottenimento di </a:t>
          </a:r>
          <a:r>
            <a:rPr lang="it-IT" sz="1000" b="1" i="1" dirty="0"/>
            <a:t>prezzi manutentivi inferiori</a:t>
          </a:r>
          <a:r>
            <a:rPr lang="it-IT" sz="1000" dirty="0"/>
            <a:t> rispetto ad altre realtà locali e nazionali </a:t>
          </a:r>
        </a:p>
        <a:p>
          <a:pPr>
            <a:spcAft>
              <a:spcPts val="0"/>
            </a:spcAft>
          </a:pPr>
          <a:r>
            <a:rPr lang="it-IT" sz="1000" dirty="0"/>
            <a:t>ed il conseguimento di </a:t>
          </a:r>
          <a:r>
            <a:rPr lang="it-IT" sz="1000" b="1" i="1" dirty="0"/>
            <a:t>ulteriori risparmi nel settore energetico</a:t>
          </a:r>
          <a:r>
            <a:rPr lang="it-IT" sz="1000" i="1" dirty="0"/>
            <a:t>, </a:t>
          </a:r>
          <a:r>
            <a:rPr lang="it-IT" sz="1000" dirty="0"/>
            <a:t>sia in fase di progettuale e di gara sia in fase di esecuzione,</a:t>
          </a:r>
          <a:r>
            <a:rPr lang="it-IT" sz="1000" i="1" dirty="0"/>
            <a:t> </a:t>
          </a:r>
          <a:r>
            <a:rPr lang="it-IT" sz="1000" dirty="0"/>
            <a:t>che hanno consentito di </a:t>
          </a:r>
          <a:r>
            <a:rPr lang="it-IT" sz="1000" i="1" dirty="0"/>
            <a:t>assorbire</a:t>
          </a:r>
          <a:r>
            <a:rPr lang="it-IT" sz="1000" dirty="0"/>
            <a:t>, senza incidere ulteriormente sul bilancio dell’ente, </a:t>
          </a:r>
        </a:p>
        <a:p>
          <a:pPr>
            <a:spcAft>
              <a:spcPts val="600"/>
            </a:spcAft>
          </a:pPr>
          <a:r>
            <a:rPr lang="it-IT" sz="1000" dirty="0"/>
            <a:t>i </a:t>
          </a:r>
          <a:r>
            <a:rPr lang="it-IT" sz="1000" i="1" dirty="0"/>
            <a:t>maggiori costi derivanti da nuove acquisizioni immobiliari e/o nuove esigenze di servizi;</a:t>
          </a:r>
          <a:endParaRPr lang="it-IT" sz="1000" dirty="0"/>
        </a:p>
      </dgm:t>
    </dgm:pt>
    <dgm:pt modelId="{43757706-266E-47BE-8216-4AF64C9BDC3B}" type="parTrans" cxnId="{965FBDC5-7375-46D1-A80C-F30FA6706CC4}">
      <dgm:prSet/>
      <dgm:spPr/>
      <dgm:t>
        <a:bodyPr/>
        <a:lstStyle/>
        <a:p>
          <a:endParaRPr lang="it-IT"/>
        </a:p>
      </dgm:t>
    </dgm:pt>
    <dgm:pt modelId="{93354253-893C-4914-95D3-CDF1679A48A6}" type="sibTrans" cxnId="{965FBDC5-7375-46D1-A80C-F30FA6706CC4}">
      <dgm:prSet/>
      <dgm:spPr/>
      <dgm:t>
        <a:bodyPr/>
        <a:lstStyle/>
        <a:p>
          <a:endParaRPr lang="it-IT"/>
        </a:p>
      </dgm:t>
    </dgm:pt>
    <dgm:pt modelId="{7482B5AF-397D-4EC1-ABA9-097F6D6E15AA}">
      <dgm:prSet phldrT="[Testo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it-IT" sz="1000" dirty="0"/>
            <a:t>dal punto di vista degli </a:t>
          </a:r>
          <a:r>
            <a:rPr lang="it-IT" sz="1000" i="1" dirty="0"/>
            <a:t>investimenti</a:t>
          </a:r>
          <a:r>
            <a:rPr lang="it-IT" sz="1000" dirty="0"/>
            <a:t>, </a:t>
          </a:r>
        </a:p>
        <a:p>
          <a:pPr>
            <a:spcAft>
              <a:spcPts val="0"/>
            </a:spcAft>
          </a:pPr>
          <a:r>
            <a:rPr lang="it-IT" sz="1000" dirty="0"/>
            <a:t>con la realizzazione di </a:t>
          </a:r>
          <a:r>
            <a:rPr lang="it-IT" sz="1000" b="1" i="1" dirty="0"/>
            <a:t>rilevanti interventi di riqualificazione e adeguamento</a:t>
          </a:r>
          <a:r>
            <a:rPr lang="it-IT" sz="1000" dirty="0"/>
            <a:t> </a:t>
          </a:r>
          <a:r>
            <a:rPr lang="it-IT" sz="1000" b="1" i="1" dirty="0"/>
            <a:t>degli impianti termici</a:t>
          </a:r>
          <a:r>
            <a:rPr lang="it-IT" sz="1000" dirty="0"/>
            <a:t>, </a:t>
          </a:r>
        </a:p>
        <a:p>
          <a:pPr>
            <a:spcAft>
              <a:spcPts val="0"/>
            </a:spcAft>
          </a:pPr>
          <a:r>
            <a:rPr lang="it-IT" sz="1000" dirty="0"/>
            <a:t>in questo caso</a:t>
          </a:r>
          <a:r>
            <a:rPr lang="it-IT" sz="1000" b="1" i="1" dirty="0"/>
            <a:t> </a:t>
          </a:r>
          <a:r>
            <a:rPr lang="it-IT" sz="1000" dirty="0"/>
            <a:t>senza alcun costo aggiuntivo per l’ente, e </a:t>
          </a:r>
          <a:r>
            <a:rPr lang="it-IT" sz="1000" b="1" i="1" dirty="0"/>
            <a:t>degli impianti elevatori</a:t>
          </a:r>
          <a:r>
            <a:rPr lang="it-IT" sz="1000" dirty="0"/>
            <a:t>, co-finanziati con l’Assuntore, coerentemente con l’attività di partenariato tipica dei contratti a risultato.</a:t>
          </a:r>
        </a:p>
      </dgm:t>
    </dgm:pt>
    <dgm:pt modelId="{038F0F1B-7689-43C8-87FB-9F27ADD9E615}" type="parTrans" cxnId="{A20294BF-BC00-4E78-A6B3-DE728121B752}">
      <dgm:prSet/>
      <dgm:spPr/>
      <dgm:t>
        <a:bodyPr/>
        <a:lstStyle/>
        <a:p>
          <a:endParaRPr lang="it-IT"/>
        </a:p>
      </dgm:t>
    </dgm:pt>
    <dgm:pt modelId="{AEF88BAE-CF50-4C99-B3FC-822C5B6067CF}" type="sibTrans" cxnId="{A20294BF-BC00-4E78-A6B3-DE728121B752}">
      <dgm:prSet/>
      <dgm:spPr/>
      <dgm:t>
        <a:bodyPr/>
        <a:lstStyle/>
        <a:p>
          <a:endParaRPr lang="it-IT"/>
        </a:p>
      </dgm:t>
    </dgm:pt>
    <dgm:pt modelId="{5488DACD-C1A2-4401-A491-8BB3154F998C}" type="pres">
      <dgm:prSet presAssocID="{A3D61FB8-4951-4FC2-9637-F9D33022CC8C}" presName="compositeShape" presStyleCnt="0">
        <dgm:presLayoutVars>
          <dgm:dir/>
          <dgm:resizeHandles/>
        </dgm:presLayoutVars>
      </dgm:prSet>
      <dgm:spPr/>
    </dgm:pt>
    <dgm:pt modelId="{CBDDAA2F-0E94-4567-B943-83B93F5B1F5F}" type="pres">
      <dgm:prSet presAssocID="{A3D61FB8-4951-4FC2-9637-F9D33022CC8C}" presName="pyramid" presStyleLbl="node1" presStyleIdx="0" presStyleCnt="1"/>
      <dgm:spPr>
        <a:solidFill>
          <a:schemeClr val="accent5">
            <a:lumMod val="75000"/>
          </a:schemeClr>
        </a:solidFill>
      </dgm:spPr>
    </dgm:pt>
    <dgm:pt modelId="{67A63DDC-5CFE-412F-91E4-D0034C9EF31C}" type="pres">
      <dgm:prSet presAssocID="{A3D61FB8-4951-4FC2-9637-F9D33022CC8C}" presName="theList" presStyleCnt="0"/>
      <dgm:spPr/>
    </dgm:pt>
    <dgm:pt modelId="{1E9A827B-A9F6-4831-85D8-B6B68440951D}" type="pres">
      <dgm:prSet presAssocID="{84095B8A-787F-4C97-AC19-9B9CF5FEA320}" presName="aNode" presStyleLbl="fgAcc1" presStyleIdx="0" presStyleCnt="4" custScaleX="326894" custScaleY="1788166" custLinFactY="-54767" custLinFactNeighborX="-254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0FBACB-B331-4842-8A61-8F0E51887838}" type="pres">
      <dgm:prSet presAssocID="{84095B8A-787F-4C97-AC19-9B9CF5FEA320}" presName="aSpace" presStyleCnt="0"/>
      <dgm:spPr/>
    </dgm:pt>
    <dgm:pt modelId="{9A404F9B-7F27-4B48-A94D-8148AEAC8FC7}" type="pres">
      <dgm:prSet presAssocID="{2F41B689-13CC-40D2-B013-7ADB40F5099A}" presName="aNode" presStyleLbl="fgAcc1" presStyleIdx="1" presStyleCnt="4" custScaleX="326894" custScaleY="998703" custLinFactY="46417" custLinFactNeighborX="-600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A5840A-87D1-47F4-888D-9DBC5EB8BAA7}" type="pres">
      <dgm:prSet presAssocID="{2F41B689-13CC-40D2-B013-7ADB40F5099A}" presName="aSpace" presStyleCnt="0"/>
      <dgm:spPr/>
    </dgm:pt>
    <dgm:pt modelId="{54175782-D666-4847-BCE3-2CF3F4E7130F}" type="pres">
      <dgm:prSet presAssocID="{9CCC236B-DFBC-449A-A620-6164D7FA4A0B}" presName="aNode" presStyleLbl="fgAcc1" presStyleIdx="2" presStyleCnt="4" custScaleX="326894" custScaleY="2000000" custLinFactY="248027" custLinFactNeighborX="-21" custLinFactNeighborY="3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4271F1-6DFE-413D-B0B6-BC9F8947488B}" type="pres">
      <dgm:prSet presAssocID="{9CCC236B-DFBC-449A-A620-6164D7FA4A0B}" presName="aSpace" presStyleCnt="0"/>
      <dgm:spPr/>
    </dgm:pt>
    <dgm:pt modelId="{65B521D3-3F0C-4692-B5B8-780C8B54E3F1}" type="pres">
      <dgm:prSet presAssocID="{7482B5AF-397D-4EC1-ABA9-097F6D6E15AA}" presName="aNode" presStyleLbl="fgAcc1" presStyleIdx="3" presStyleCnt="4" custScaleX="326894" custScaleY="1737648" custLinFactY="414220" custLinFactNeighborX="559" custLinFactNeighborY="5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5298E4-200B-420D-AD85-E535EEF3F1F1}" type="pres">
      <dgm:prSet presAssocID="{7482B5AF-397D-4EC1-ABA9-097F6D6E15AA}" presName="aSpace" presStyleCnt="0"/>
      <dgm:spPr/>
    </dgm:pt>
  </dgm:ptLst>
  <dgm:cxnLst>
    <dgm:cxn modelId="{CA83B6DD-16AC-47A5-A5CC-E9023B4CA00D}" srcId="{A3D61FB8-4951-4FC2-9637-F9D33022CC8C}" destId="{2F41B689-13CC-40D2-B013-7ADB40F5099A}" srcOrd="1" destOrd="0" parTransId="{8C5A0225-82A4-4E2B-B938-CA1C4AA475DC}" sibTransId="{E0B1CF8B-5F25-4884-88F3-BC92DD813F68}"/>
    <dgm:cxn modelId="{4EB17BB6-B8FE-4665-9CE6-4D69A3D0A133}" type="presOf" srcId="{7482B5AF-397D-4EC1-ABA9-097F6D6E15AA}" destId="{65B521D3-3F0C-4692-B5B8-780C8B54E3F1}" srcOrd="0" destOrd="0" presId="urn:microsoft.com/office/officeart/2005/8/layout/pyramid2"/>
    <dgm:cxn modelId="{A20294BF-BC00-4E78-A6B3-DE728121B752}" srcId="{A3D61FB8-4951-4FC2-9637-F9D33022CC8C}" destId="{7482B5AF-397D-4EC1-ABA9-097F6D6E15AA}" srcOrd="3" destOrd="0" parTransId="{038F0F1B-7689-43C8-87FB-9F27ADD9E615}" sibTransId="{AEF88BAE-CF50-4C99-B3FC-822C5B6067CF}"/>
    <dgm:cxn modelId="{A00ED144-53AA-4F7C-B687-868FB1C8F590}" type="presOf" srcId="{2F41B689-13CC-40D2-B013-7ADB40F5099A}" destId="{9A404F9B-7F27-4B48-A94D-8148AEAC8FC7}" srcOrd="0" destOrd="0" presId="urn:microsoft.com/office/officeart/2005/8/layout/pyramid2"/>
    <dgm:cxn modelId="{08B46A84-551D-452A-AA1A-0BE76991FAB2}" srcId="{A3D61FB8-4951-4FC2-9637-F9D33022CC8C}" destId="{84095B8A-787F-4C97-AC19-9B9CF5FEA320}" srcOrd="0" destOrd="0" parTransId="{C91C2FF6-48A8-4724-A5A4-FBAA03DADEC2}" sibTransId="{2D526BCD-76EA-4611-8A64-2030111AB51C}"/>
    <dgm:cxn modelId="{965FBDC5-7375-46D1-A80C-F30FA6706CC4}" srcId="{A3D61FB8-4951-4FC2-9637-F9D33022CC8C}" destId="{9CCC236B-DFBC-449A-A620-6164D7FA4A0B}" srcOrd="2" destOrd="0" parTransId="{43757706-266E-47BE-8216-4AF64C9BDC3B}" sibTransId="{93354253-893C-4914-95D3-CDF1679A48A6}"/>
    <dgm:cxn modelId="{94A2E946-34D1-4502-BA45-71B0BD63A5F9}" type="presOf" srcId="{84095B8A-787F-4C97-AC19-9B9CF5FEA320}" destId="{1E9A827B-A9F6-4831-85D8-B6B68440951D}" srcOrd="0" destOrd="0" presId="urn:microsoft.com/office/officeart/2005/8/layout/pyramid2"/>
    <dgm:cxn modelId="{D449B537-8475-4A80-8248-98AB52004198}" type="presOf" srcId="{9CCC236B-DFBC-449A-A620-6164D7FA4A0B}" destId="{54175782-D666-4847-BCE3-2CF3F4E7130F}" srcOrd="0" destOrd="0" presId="urn:microsoft.com/office/officeart/2005/8/layout/pyramid2"/>
    <dgm:cxn modelId="{CC2CBB48-C6FF-4308-85A2-999E07363EAC}" type="presOf" srcId="{A3D61FB8-4951-4FC2-9637-F9D33022CC8C}" destId="{5488DACD-C1A2-4401-A491-8BB3154F998C}" srcOrd="0" destOrd="0" presId="urn:microsoft.com/office/officeart/2005/8/layout/pyramid2"/>
    <dgm:cxn modelId="{98268846-9EA2-442D-A830-C892B835DC15}" type="presParOf" srcId="{5488DACD-C1A2-4401-A491-8BB3154F998C}" destId="{CBDDAA2F-0E94-4567-B943-83B93F5B1F5F}" srcOrd="0" destOrd="0" presId="urn:microsoft.com/office/officeart/2005/8/layout/pyramid2"/>
    <dgm:cxn modelId="{A7026B83-C94C-43B1-8390-B40654FB5364}" type="presParOf" srcId="{5488DACD-C1A2-4401-A491-8BB3154F998C}" destId="{67A63DDC-5CFE-412F-91E4-D0034C9EF31C}" srcOrd="1" destOrd="0" presId="urn:microsoft.com/office/officeart/2005/8/layout/pyramid2"/>
    <dgm:cxn modelId="{B938CD52-E138-4966-B056-6EAB35885578}" type="presParOf" srcId="{67A63DDC-5CFE-412F-91E4-D0034C9EF31C}" destId="{1E9A827B-A9F6-4831-85D8-B6B68440951D}" srcOrd="0" destOrd="0" presId="urn:microsoft.com/office/officeart/2005/8/layout/pyramid2"/>
    <dgm:cxn modelId="{3EA00AA2-7F7E-44F3-ABFF-77355A742BB5}" type="presParOf" srcId="{67A63DDC-5CFE-412F-91E4-D0034C9EF31C}" destId="{910FBACB-B331-4842-8A61-8F0E51887838}" srcOrd="1" destOrd="0" presId="urn:microsoft.com/office/officeart/2005/8/layout/pyramid2"/>
    <dgm:cxn modelId="{C07C9413-A45D-4AC7-AE82-0118CB9220F5}" type="presParOf" srcId="{67A63DDC-5CFE-412F-91E4-D0034C9EF31C}" destId="{9A404F9B-7F27-4B48-A94D-8148AEAC8FC7}" srcOrd="2" destOrd="0" presId="urn:microsoft.com/office/officeart/2005/8/layout/pyramid2"/>
    <dgm:cxn modelId="{0B5FDF1B-429E-415F-8C29-0D80ABFD2E35}" type="presParOf" srcId="{67A63DDC-5CFE-412F-91E4-D0034C9EF31C}" destId="{E8A5840A-87D1-47F4-888D-9DBC5EB8BAA7}" srcOrd="3" destOrd="0" presId="urn:microsoft.com/office/officeart/2005/8/layout/pyramid2"/>
    <dgm:cxn modelId="{98339975-8D55-45CF-B82F-A4F0BDD0CFBD}" type="presParOf" srcId="{67A63DDC-5CFE-412F-91E4-D0034C9EF31C}" destId="{54175782-D666-4847-BCE3-2CF3F4E7130F}" srcOrd="4" destOrd="0" presId="urn:microsoft.com/office/officeart/2005/8/layout/pyramid2"/>
    <dgm:cxn modelId="{7625C785-53FA-4EFA-90D0-834051874CE9}" type="presParOf" srcId="{67A63DDC-5CFE-412F-91E4-D0034C9EF31C}" destId="{404271F1-6DFE-413D-B0B6-BC9F8947488B}" srcOrd="5" destOrd="0" presId="urn:microsoft.com/office/officeart/2005/8/layout/pyramid2"/>
    <dgm:cxn modelId="{1C3D99CB-C6C6-4335-82FA-FEAD2745E5AD}" type="presParOf" srcId="{67A63DDC-5CFE-412F-91E4-D0034C9EF31C}" destId="{65B521D3-3F0C-4692-B5B8-780C8B54E3F1}" srcOrd="6" destOrd="0" presId="urn:microsoft.com/office/officeart/2005/8/layout/pyramid2"/>
    <dgm:cxn modelId="{FC24399E-D612-46D4-A08B-41064C2C6214}" type="presParOf" srcId="{67A63DDC-5CFE-412F-91E4-D0034C9EF31C}" destId="{9E5298E4-200B-420D-AD85-E535EEF3F1F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0DA454-79AB-474B-9508-E7933B92BEFE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2ADE95-10E2-C54D-82F4-B079087CAE75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it-IT" sz="1400" b="1" dirty="0"/>
            <a:t>Gestione Richieste</a:t>
          </a:r>
        </a:p>
        <a:p>
          <a:r>
            <a:rPr lang="it-IT" sz="1200" b="1" dirty="0"/>
            <a:t> </a:t>
          </a:r>
          <a:r>
            <a:rPr lang="it-IT" sz="1000" dirty="0"/>
            <a:t>gestione delle richieste di intervento manutentivo e/o delle segnalazioni da parte dell’utenza </a:t>
          </a:r>
          <a:endParaRPr lang="en-US" sz="1000" dirty="0"/>
        </a:p>
      </dgm:t>
    </dgm:pt>
    <dgm:pt modelId="{B79ADF13-3FDB-1948-8F0C-735CA01F161D}" type="parTrans" cxnId="{259A88E1-8E8F-144D-B58E-694EEE17F579}">
      <dgm:prSet/>
      <dgm:spPr/>
      <dgm:t>
        <a:bodyPr/>
        <a:lstStyle/>
        <a:p>
          <a:endParaRPr lang="en-US"/>
        </a:p>
      </dgm:t>
    </dgm:pt>
    <dgm:pt modelId="{C9872DAE-3DE9-0B48-BA09-4033E0173C42}" type="sibTrans" cxnId="{259A88E1-8E8F-144D-B58E-694EEE17F579}">
      <dgm:prSet/>
      <dgm:spPr/>
      <dgm:t>
        <a:bodyPr/>
        <a:lstStyle/>
        <a:p>
          <a:endParaRPr lang="en-US"/>
        </a:p>
      </dgm:t>
    </dgm:pt>
    <dgm:pt modelId="{73860F3A-0A61-B547-8047-1A752E067AB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it-IT" sz="1400" b="1" dirty="0"/>
            <a:t>Gestione Commesse</a:t>
          </a:r>
          <a:r>
            <a:rPr lang="it-IT" sz="1400" dirty="0"/>
            <a:t> </a:t>
          </a:r>
        </a:p>
        <a:p>
          <a:pPr>
            <a:spcAft>
              <a:spcPts val="0"/>
            </a:spcAft>
          </a:pPr>
          <a:r>
            <a:rPr lang="it-IT" sz="1000" dirty="0"/>
            <a:t>gestione processi di programmazione, progettazione, affidamento, esecuzione, direzione lavori e collaudo di degli interventi   </a:t>
          </a:r>
          <a:r>
            <a:rPr lang="it-IT" sz="1000" i="1" dirty="0"/>
            <a:t>(manutenzione ordinaria riparativa e programmata, manutenzione straordinaria,</a:t>
          </a:r>
        </a:p>
        <a:p>
          <a:pPr>
            <a:spcAft>
              <a:spcPts val="0"/>
            </a:spcAft>
          </a:pPr>
          <a:r>
            <a:rPr lang="it-IT" sz="1000" i="1" dirty="0"/>
            <a:t> lavori e servizi in appalto e in economia).</a:t>
          </a:r>
          <a:endParaRPr lang="en-US" sz="1000" i="1" dirty="0"/>
        </a:p>
      </dgm:t>
    </dgm:pt>
    <dgm:pt modelId="{622E1DAA-5E76-554A-AF79-68F0C37A0D53}" type="parTrans" cxnId="{E1EF11D5-7AF5-5D48-AED8-1F056659E58A}">
      <dgm:prSet/>
      <dgm:spPr/>
      <dgm:t>
        <a:bodyPr/>
        <a:lstStyle/>
        <a:p>
          <a:endParaRPr lang="en-US"/>
        </a:p>
      </dgm:t>
    </dgm:pt>
    <dgm:pt modelId="{741A1C85-5D11-5E41-BE8F-5B5D615FA9DB}" type="sibTrans" cxnId="{E1EF11D5-7AF5-5D48-AED8-1F056659E58A}">
      <dgm:prSet/>
      <dgm:spPr/>
      <dgm:t>
        <a:bodyPr/>
        <a:lstStyle/>
        <a:p>
          <a:endParaRPr lang="en-US"/>
        </a:p>
      </dgm:t>
    </dgm:pt>
    <dgm:pt modelId="{69E57390-85D1-5B45-9BE7-8A76C5B5FAFE}">
      <dgm:prSet phldrT="[Text]" custT="1"/>
      <dgm:spPr>
        <a:solidFill>
          <a:schemeClr val="accent2"/>
        </a:solidFill>
      </dgm:spPr>
      <dgm:t>
        <a:bodyPr/>
        <a:lstStyle/>
        <a:p>
          <a:pPr>
            <a:spcAft>
              <a:spcPts val="600"/>
            </a:spcAft>
          </a:pPr>
          <a:r>
            <a:rPr lang="it-IT" sz="1400" b="1" dirty="0"/>
            <a:t>Contratto Global Service </a:t>
          </a:r>
        </a:p>
        <a:p>
          <a:pPr>
            <a:spcAft>
              <a:spcPts val="0"/>
            </a:spcAft>
          </a:pPr>
          <a:r>
            <a:rPr lang="it-IT" sz="1000" dirty="0"/>
            <a:t>gestione degli aspetti contrattuali</a:t>
          </a:r>
        </a:p>
        <a:p>
          <a:pPr>
            <a:spcAft>
              <a:spcPts val="0"/>
            </a:spcAft>
          </a:pPr>
          <a:r>
            <a:rPr lang="it-IT" sz="1000" i="1" dirty="0"/>
            <a:t> (archivio variazioni, allegati, atti amministrativi, </a:t>
          </a:r>
        </a:p>
        <a:p>
          <a:pPr>
            <a:spcAft>
              <a:spcPct val="35000"/>
            </a:spcAft>
          </a:pPr>
          <a:r>
            <a:rPr lang="it-IT" sz="1000" i="1" dirty="0"/>
            <a:t>nuovi prezzi, subappalti, contabilità, ecc.)</a:t>
          </a:r>
          <a:endParaRPr lang="en-US" sz="1000" i="1" dirty="0"/>
        </a:p>
      </dgm:t>
    </dgm:pt>
    <dgm:pt modelId="{6B76B7FC-3BF5-7847-A7AB-094275DC9A6A}" type="parTrans" cxnId="{D16084C2-F609-3F47-AA01-5177964D740A}">
      <dgm:prSet/>
      <dgm:spPr/>
      <dgm:t>
        <a:bodyPr/>
        <a:lstStyle/>
        <a:p>
          <a:endParaRPr lang="en-US"/>
        </a:p>
      </dgm:t>
    </dgm:pt>
    <dgm:pt modelId="{AE49459A-7601-0F42-B225-1383A2EF0E21}" type="sibTrans" cxnId="{D16084C2-F609-3F47-AA01-5177964D740A}">
      <dgm:prSet/>
      <dgm:spPr/>
      <dgm:t>
        <a:bodyPr/>
        <a:lstStyle/>
        <a:p>
          <a:endParaRPr lang="en-US"/>
        </a:p>
      </dgm:t>
    </dgm:pt>
    <dgm:pt modelId="{78E4E773-5830-5F47-9F06-0D7635F9C09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1400" b="1" dirty="0"/>
            <a:t>Anagrafe Edile </a:t>
          </a:r>
        </a:p>
        <a:p>
          <a:r>
            <a:rPr lang="it-IT" sz="1000" dirty="0"/>
            <a:t>gestione delle informazioni anagrafiche tecniche e patrimoniali degli immobili </a:t>
          </a:r>
          <a:endParaRPr lang="en-US" sz="1000" dirty="0"/>
        </a:p>
      </dgm:t>
    </dgm:pt>
    <dgm:pt modelId="{D846E45A-A135-8144-821F-04D5592B0BB9}" type="parTrans" cxnId="{7110E550-2B6F-7E46-8D03-67B37C228AEA}">
      <dgm:prSet/>
      <dgm:spPr/>
      <dgm:t>
        <a:bodyPr/>
        <a:lstStyle/>
        <a:p>
          <a:endParaRPr lang="en-US"/>
        </a:p>
      </dgm:t>
    </dgm:pt>
    <dgm:pt modelId="{9BACE4BE-EAD9-8349-A4A5-B08AF23B0CE3}" type="sibTrans" cxnId="{7110E550-2B6F-7E46-8D03-67B37C228AEA}">
      <dgm:prSet/>
      <dgm:spPr/>
      <dgm:t>
        <a:bodyPr/>
        <a:lstStyle/>
        <a:p>
          <a:endParaRPr lang="en-US"/>
        </a:p>
      </dgm:t>
    </dgm:pt>
    <dgm:pt modelId="{CA0B5A86-DF10-E249-AFF8-47AE1D65959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it-IT" sz="1400" b="1" dirty="0"/>
            <a:t>I.T.O.L.</a:t>
          </a:r>
        </a:p>
        <a:p>
          <a:pPr>
            <a:spcAft>
              <a:spcPts val="300"/>
            </a:spcAft>
          </a:pPr>
          <a:r>
            <a:rPr lang="it-IT" sz="1000" dirty="0"/>
            <a:t> impianti termici on-line </a:t>
          </a:r>
        </a:p>
        <a:p>
          <a:pPr>
            <a:spcAft>
              <a:spcPts val="0"/>
            </a:spcAft>
          </a:pPr>
          <a:r>
            <a:rPr lang="it-IT" sz="1000" dirty="0"/>
            <a:t>Sistema di controllo e </a:t>
          </a:r>
          <a:r>
            <a:rPr lang="it-IT" sz="1000" dirty="0" err="1"/>
            <a:t>monitoragggio</a:t>
          </a:r>
          <a:r>
            <a:rPr lang="it-IT" sz="1000" dirty="0"/>
            <a:t> a distanza delle informazioni principali per il funzionamento </a:t>
          </a:r>
        </a:p>
        <a:p>
          <a:pPr>
            <a:spcAft>
              <a:spcPct val="35000"/>
            </a:spcAft>
          </a:pPr>
          <a:r>
            <a:rPr lang="it-IT" sz="1000" dirty="0"/>
            <a:t>degli impianti termici (</a:t>
          </a:r>
          <a:r>
            <a:rPr lang="it-IT" sz="1000" dirty="0" err="1"/>
            <a:t>telegestione</a:t>
          </a:r>
          <a:r>
            <a:rPr lang="it-IT" sz="1000" dirty="0"/>
            <a:t>)</a:t>
          </a:r>
          <a:endParaRPr lang="it-IT" sz="1200" dirty="0"/>
        </a:p>
      </dgm:t>
    </dgm:pt>
    <dgm:pt modelId="{E010854A-7B2D-1C47-B93E-0F1504067C9A}" type="parTrans" cxnId="{C051CCAB-2B05-E143-9E9C-1DD2B811BE1C}">
      <dgm:prSet/>
      <dgm:spPr/>
      <dgm:t>
        <a:bodyPr/>
        <a:lstStyle/>
        <a:p>
          <a:endParaRPr lang="en-US"/>
        </a:p>
      </dgm:t>
    </dgm:pt>
    <dgm:pt modelId="{83DDB5EF-6A3C-EE47-B357-DC5929DE0BF6}" type="sibTrans" cxnId="{C051CCAB-2B05-E143-9E9C-1DD2B811BE1C}">
      <dgm:prSet/>
      <dgm:spPr/>
      <dgm:t>
        <a:bodyPr/>
        <a:lstStyle/>
        <a:p>
          <a:endParaRPr lang="en-US"/>
        </a:p>
      </dgm:t>
    </dgm:pt>
    <dgm:pt modelId="{6F4B4195-D9D1-8A47-A818-5857AD205D82}">
      <dgm:prSet phldrT="[Text]" custT="1"/>
      <dgm:spPr>
        <a:solidFill>
          <a:schemeClr val="accent4"/>
        </a:solidFill>
      </dgm:spPr>
      <dgm:t>
        <a:bodyPr/>
        <a:lstStyle/>
        <a:p>
          <a:pPr>
            <a:spcAft>
              <a:spcPts val="500"/>
            </a:spcAft>
          </a:pPr>
          <a:r>
            <a:rPr lang="it-IT" sz="1400" b="1" dirty="0"/>
            <a:t>Utilità di sistema</a:t>
          </a:r>
        </a:p>
        <a:p>
          <a:pPr>
            <a:spcAft>
              <a:spcPts val="200"/>
            </a:spcAft>
          </a:pPr>
          <a:r>
            <a:rPr lang="it-IT" sz="1000" dirty="0"/>
            <a:t>funzionalità di creazione on-line dei documenti a servizio dell’utenza interna ed esterna all’ente </a:t>
          </a:r>
        </a:p>
        <a:p>
          <a:pPr>
            <a:spcAft>
              <a:spcPts val="0"/>
            </a:spcAft>
          </a:pPr>
          <a:r>
            <a:rPr lang="it-IT" sz="900" i="1" dirty="0"/>
            <a:t>Piani misure di adeguamento (PMA)</a:t>
          </a:r>
          <a:r>
            <a:rPr lang="it-IT" sz="900" dirty="0"/>
            <a:t> - </a:t>
          </a:r>
        </a:p>
        <a:p>
          <a:pPr>
            <a:spcAft>
              <a:spcPts val="0"/>
            </a:spcAft>
          </a:pPr>
          <a:r>
            <a:rPr lang="it-IT" sz="900" i="1" dirty="0"/>
            <a:t>Piani di manutenzione (PDM)</a:t>
          </a:r>
          <a:r>
            <a:rPr lang="it-IT" sz="900" dirty="0"/>
            <a:t> - </a:t>
          </a:r>
          <a:r>
            <a:rPr lang="it-IT" sz="900" i="1" dirty="0"/>
            <a:t>Fascicolo fabbricato</a:t>
          </a:r>
          <a:r>
            <a:rPr lang="it-IT" sz="900" dirty="0"/>
            <a:t> - </a:t>
          </a:r>
        </a:p>
        <a:p>
          <a:pPr>
            <a:spcAft>
              <a:spcPts val="0"/>
            </a:spcAft>
          </a:pPr>
          <a:r>
            <a:rPr lang="it-IT" sz="900" i="1" dirty="0"/>
            <a:t> Piano di dimensionamento spazi scolastici</a:t>
          </a:r>
          <a:r>
            <a:rPr lang="it-IT" sz="900" dirty="0"/>
            <a:t> </a:t>
          </a:r>
        </a:p>
        <a:p>
          <a:pPr>
            <a:spcAft>
              <a:spcPts val="0"/>
            </a:spcAft>
          </a:pPr>
          <a:r>
            <a:rPr lang="it-IT" sz="900" i="1" dirty="0"/>
            <a:t>Piano utilizzo spazi (PUS) </a:t>
          </a:r>
          <a:r>
            <a:rPr lang="it-IT" sz="900" dirty="0"/>
            <a:t>- </a:t>
          </a:r>
          <a:r>
            <a:rPr lang="it-IT" sz="900" i="1" dirty="0"/>
            <a:t>Registro  antincendio - </a:t>
          </a:r>
          <a:r>
            <a:rPr lang="it-IT" sz="900" dirty="0"/>
            <a:t> </a:t>
          </a:r>
          <a:r>
            <a:rPr lang="it-IT" sz="900" dirty="0" err="1"/>
            <a:t>Duvri</a:t>
          </a:r>
          <a:endParaRPr lang="en-US" sz="900" dirty="0"/>
        </a:p>
      </dgm:t>
    </dgm:pt>
    <dgm:pt modelId="{E7F6F859-3043-414D-A13A-85496D0C1BBF}" type="sibTrans" cxnId="{CB2C5E68-FC60-D645-AA64-E4A823263DB6}">
      <dgm:prSet/>
      <dgm:spPr/>
      <dgm:t>
        <a:bodyPr/>
        <a:lstStyle/>
        <a:p>
          <a:endParaRPr lang="en-US"/>
        </a:p>
      </dgm:t>
    </dgm:pt>
    <dgm:pt modelId="{1B071ADE-DF7E-5F4C-96D3-5F5030F92CF0}" type="parTrans" cxnId="{CB2C5E68-FC60-D645-AA64-E4A823263DB6}">
      <dgm:prSet/>
      <dgm:spPr/>
      <dgm:t>
        <a:bodyPr/>
        <a:lstStyle/>
        <a:p>
          <a:endParaRPr lang="en-US"/>
        </a:p>
      </dgm:t>
    </dgm:pt>
    <dgm:pt modelId="{95DA18E7-A735-AB4E-9EC5-408753F35572}" type="pres">
      <dgm:prSet presAssocID="{DF0DA454-79AB-474B-9508-E7933B92BE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1C84A-2D7E-C349-9E8C-C303783C2526}" type="pres">
      <dgm:prSet presAssocID="{532ADE95-10E2-C54D-82F4-B079087CAE75}" presName="node" presStyleLbl="node1" presStyleIdx="0" presStyleCnt="6" custScaleX="165226" custLinFactNeighborX="-2705" custLinFactNeighborY="-2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D1489-C2EA-3C4F-A903-DA361EFA3253}" type="pres">
      <dgm:prSet presAssocID="{C9872DAE-3DE9-0B48-BA09-4033E0173C42}" presName="sibTrans" presStyleCnt="0"/>
      <dgm:spPr/>
    </dgm:pt>
    <dgm:pt modelId="{D90BE965-9357-B24F-B759-6495D6677F0C}" type="pres">
      <dgm:prSet presAssocID="{73860F3A-0A61-B547-8047-1A752E067AB0}" presName="node" presStyleLbl="node1" presStyleIdx="1" presStyleCnt="6" custScaleX="16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3E0DF-89A3-CF4C-8B7D-7481C51C9D07}" type="pres">
      <dgm:prSet presAssocID="{741A1C85-5D11-5E41-BE8F-5B5D615FA9DB}" presName="sibTrans" presStyleCnt="0"/>
      <dgm:spPr/>
    </dgm:pt>
    <dgm:pt modelId="{21561542-EE4C-BB4B-A4FC-A41EE49FCE5C}" type="pres">
      <dgm:prSet presAssocID="{78E4E773-5830-5F47-9F06-0D7635F9C09E}" presName="node" presStyleLbl="node1" presStyleIdx="2" presStyleCnt="6" custScaleX="165226" custLinFactNeighborX="-3628" custLinFactNeighborY="-13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F9BDF-925A-1340-91E8-2D42A35A5A55}" type="pres">
      <dgm:prSet presAssocID="{9BACE4BE-EAD9-8349-A4A5-B08AF23B0CE3}" presName="sibTrans" presStyleCnt="0"/>
      <dgm:spPr/>
    </dgm:pt>
    <dgm:pt modelId="{202B739C-1C85-904A-BE3E-6337ECB8E37B}" type="pres">
      <dgm:prSet presAssocID="{69E57390-85D1-5B45-9BE7-8A76C5B5FAFE}" presName="node" presStyleLbl="node1" presStyleIdx="3" presStyleCnt="6" custScaleX="165227" custLinFactNeighborX="2052" custLinFactNeighborY="-13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06D35-46F9-DC45-9F41-4100B4F266DF}" type="pres">
      <dgm:prSet presAssocID="{AE49459A-7601-0F42-B225-1383A2EF0E21}" presName="sibTrans" presStyleCnt="0"/>
      <dgm:spPr/>
    </dgm:pt>
    <dgm:pt modelId="{445F5233-6A8F-7A49-B774-237BE4EAA7B5}" type="pres">
      <dgm:prSet presAssocID="{6F4B4195-D9D1-8A47-A818-5857AD205D82}" presName="node" presStyleLbl="node1" presStyleIdx="4" presStyleCnt="6" custScaleX="165226" custLinFactNeighborX="-3628" custLinFactNeighborY="-25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B85A0-E6C9-C44E-8CE8-301E09CFE28F}" type="pres">
      <dgm:prSet presAssocID="{E7F6F859-3043-414D-A13A-85496D0C1BBF}" presName="sibTrans" presStyleCnt="0"/>
      <dgm:spPr/>
    </dgm:pt>
    <dgm:pt modelId="{48EF9503-EBC4-7647-88D2-A2CD4D28E0AF}" type="pres">
      <dgm:prSet presAssocID="{CA0B5A86-DF10-E249-AFF8-47AE1D659594}" presName="node" presStyleLbl="node1" presStyleIdx="5" presStyleCnt="6" custScaleX="165226" custLinFactNeighborX="2052" custLinFactNeighborY="-25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C9F38D-B0A2-46F5-8158-DA1C7257FF51}" type="presOf" srcId="{532ADE95-10E2-C54D-82F4-B079087CAE75}" destId="{E051C84A-2D7E-C349-9E8C-C303783C2526}" srcOrd="0" destOrd="0" presId="urn:microsoft.com/office/officeart/2005/8/layout/default#1"/>
    <dgm:cxn modelId="{C051CCAB-2B05-E143-9E9C-1DD2B811BE1C}" srcId="{DF0DA454-79AB-474B-9508-E7933B92BEFE}" destId="{CA0B5A86-DF10-E249-AFF8-47AE1D659594}" srcOrd="5" destOrd="0" parTransId="{E010854A-7B2D-1C47-B93E-0F1504067C9A}" sibTransId="{83DDB5EF-6A3C-EE47-B357-DC5929DE0BF6}"/>
    <dgm:cxn modelId="{259A88E1-8E8F-144D-B58E-694EEE17F579}" srcId="{DF0DA454-79AB-474B-9508-E7933B92BEFE}" destId="{532ADE95-10E2-C54D-82F4-B079087CAE75}" srcOrd="0" destOrd="0" parTransId="{B79ADF13-3FDB-1948-8F0C-735CA01F161D}" sibTransId="{C9872DAE-3DE9-0B48-BA09-4033E0173C42}"/>
    <dgm:cxn modelId="{CB2C5E68-FC60-D645-AA64-E4A823263DB6}" srcId="{DF0DA454-79AB-474B-9508-E7933B92BEFE}" destId="{6F4B4195-D9D1-8A47-A818-5857AD205D82}" srcOrd="4" destOrd="0" parTransId="{1B071ADE-DF7E-5F4C-96D3-5F5030F92CF0}" sibTransId="{E7F6F859-3043-414D-A13A-85496D0C1BBF}"/>
    <dgm:cxn modelId="{B955407C-F2AC-487E-B07D-F790A80C6AF8}" type="presOf" srcId="{6F4B4195-D9D1-8A47-A818-5857AD205D82}" destId="{445F5233-6A8F-7A49-B774-237BE4EAA7B5}" srcOrd="0" destOrd="0" presId="urn:microsoft.com/office/officeart/2005/8/layout/default#1"/>
    <dgm:cxn modelId="{D16084C2-F609-3F47-AA01-5177964D740A}" srcId="{DF0DA454-79AB-474B-9508-E7933B92BEFE}" destId="{69E57390-85D1-5B45-9BE7-8A76C5B5FAFE}" srcOrd="3" destOrd="0" parTransId="{6B76B7FC-3BF5-7847-A7AB-094275DC9A6A}" sibTransId="{AE49459A-7601-0F42-B225-1383A2EF0E21}"/>
    <dgm:cxn modelId="{E4B0999E-5776-49C8-813D-97A65E9179FC}" type="presOf" srcId="{DF0DA454-79AB-474B-9508-E7933B92BEFE}" destId="{95DA18E7-A735-AB4E-9EC5-408753F35572}" srcOrd="0" destOrd="0" presId="urn:microsoft.com/office/officeart/2005/8/layout/default#1"/>
    <dgm:cxn modelId="{E1EF11D5-7AF5-5D48-AED8-1F056659E58A}" srcId="{DF0DA454-79AB-474B-9508-E7933B92BEFE}" destId="{73860F3A-0A61-B547-8047-1A752E067AB0}" srcOrd="1" destOrd="0" parTransId="{622E1DAA-5E76-554A-AF79-68F0C37A0D53}" sibTransId="{741A1C85-5D11-5E41-BE8F-5B5D615FA9DB}"/>
    <dgm:cxn modelId="{B90781BA-116F-40B6-85A6-F9EE4DECECB7}" type="presOf" srcId="{73860F3A-0A61-B547-8047-1A752E067AB0}" destId="{D90BE965-9357-B24F-B759-6495D6677F0C}" srcOrd="0" destOrd="0" presId="urn:microsoft.com/office/officeart/2005/8/layout/default#1"/>
    <dgm:cxn modelId="{8EE2F0DD-9A41-41B4-9427-87C7C685A0D3}" type="presOf" srcId="{CA0B5A86-DF10-E249-AFF8-47AE1D659594}" destId="{48EF9503-EBC4-7647-88D2-A2CD4D28E0AF}" srcOrd="0" destOrd="0" presId="urn:microsoft.com/office/officeart/2005/8/layout/default#1"/>
    <dgm:cxn modelId="{15CB9F03-992A-4BAB-8F42-85AF3AF14FCE}" type="presOf" srcId="{69E57390-85D1-5B45-9BE7-8A76C5B5FAFE}" destId="{202B739C-1C85-904A-BE3E-6337ECB8E37B}" srcOrd="0" destOrd="0" presId="urn:microsoft.com/office/officeart/2005/8/layout/default#1"/>
    <dgm:cxn modelId="{81655534-99B1-435E-9576-3F87C22CB0EB}" type="presOf" srcId="{78E4E773-5830-5F47-9F06-0D7635F9C09E}" destId="{21561542-EE4C-BB4B-A4FC-A41EE49FCE5C}" srcOrd="0" destOrd="0" presId="urn:microsoft.com/office/officeart/2005/8/layout/default#1"/>
    <dgm:cxn modelId="{7110E550-2B6F-7E46-8D03-67B37C228AEA}" srcId="{DF0DA454-79AB-474B-9508-E7933B92BEFE}" destId="{78E4E773-5830-5F47-9F06-0D7635F9C09E}" srcOrd="2" destOrd="0" parTransId="{D846E45A-A135-8144-821F-04D5592B0BB9}" sibTransId="{9BACE4BE-EAD9-8349-A4A5-B08AF23B0CE3}"/>
    <dgm:cxn modelId="{8503AD61-3D16-4ECB-AD48-1C3371B13227}" type="presParOf" srcId="{95DA18E7-A735-AB4E-9EC5-408753F35572}" destId="{E051C84A-2D7E-C349-9E8C-C303783C2526}" srcOrd="0" destOrd="0" presId="urn:microsoft.com/office/officeart/2005/8/layout/default#1"/>
    <dgm:cxn modelId="{45C298FA-C132-4CFE-B7BE-5A537008F99E}" type="presParOf" srcId="{95DA18E7-A735-AB4E-9EC5-408753F35572}" destId="{B77D1489-C2EA-3C4F-A903-DA361EFA3253}" srcOrd="1" destOrd="0" presId="urn:microsoft.com/office/officeart/2005/8/layout/default#1"/>
    <dgm:cxn modelId="{2926D416-DC2D-4129-BA87-71E7B3D0465A}" type="presParOf" srcId="{95DA18E7-A735-AB4E-9EC5-408753F35572}" destId="{D90BE965-9357-B24F-B759-6495D6677F0C}" srcOrd="2" destOrd="0" presId="urn:microsoft.com/office/officeart/2005/8/layout/default#1"/>
    <dgm:cxn modelId="{68CD31C8-8087-49E6-AA7A-0F6A67A23249}" type="presParOf" srcId="{95DA18E7-A735-AB4E-9EC5-408753F35572}" destId="{B453E0DF-89A3-CF4C-8B7D-7481C51C9D07}" srcOrd="3" destOrd="0" presId="urn:microsoft.com/office/officeart/2005/8/layout/default#1"/>
    <dgm:cxn modelId="{53C4D6FE-3268-4943-84A6-B62BF7C14170}" type="presParOf" srcId="{95DA18E7-A735-AB4E-9EC5-408753F35572}" destId="{21561542-EE4C-BB4B-A4FC-A41EE49FCE5C}" srcOrd="4" destOrd="0" presId="urn:microsoft.com/office/officeart/2005/8/layout/default#1"/>
    <dgm:cxn modelId="{15467519-1156-4FB7-9B3D-6764A11F5D19}" type="presParOf" srcId="{95DA18E7-A735-AB4E-9EC5-408753F35572}" destId="{250F9BDF-925A-1340-91E8-2D42A35A5A55}" srcOrd="5" destOrd="0" presId="urn:microsoft.com/office/officeart/2005/8/layout/default#1"/>
    <dgm:cxn modelId="{136C3583-C987-43FF-83FB-0E7CCACF05C1}" type="presParOf" srcId="{95DA18E7-A735-AB4E-9EC5-408753F35572}" destId="{202B739C-1C85-904A-BE3E-6337ECB8E37B}" srcOrd="6" destOrd="0" presId="urn:microsoft.com/office/officeart/2005/8/layout/default#1"/>
    <dgm:cxn modelId="{1736F829-1317-43E2-8A0E-D79262EBB2E0}" type="presParOf" srcId="{95DA18E7-A735-AB4E-9EC5-408753F35572}" destId="{04506D35-46F9-DC45-9F41-4100B4F266DF}" srcOrd="7" destOrd="0" presId="urn:microsoft.com/office/officeart/2005/8/layout/default#1"/>
    <dgm:cxn modelId="{FD0987EB-0802-4226-8CEB-C3B00887146A}" type="presParOf" srcId="{95DA18E7-A735-AB4E-9EC5-408753F35572}" destId="{445F5233-6A8F-7A49-B774-237BE4EAA7B5}" srcOrd="8" destOrd="0" presId="urn:microsoft.com/office/officeart/2005/8/layout/default#1"/>
    <dgm:cxn modelId="{FB8C9C09-3028-4F52-97CE-CB571E0994F4}" type="presParOf" srcId="{95DA18E7-A735-AB4E-9EC5-408753F35572}" destId="{3C9B85A0-E6C9-C44E-8CE8-301E09CFE28F}" srcOrd="9" destOrd="0" presId="urn:microsoft.com/office/officeart/2005/8/layout/default#1"/>
    <dgm:cxn modelId="{C1838827-3555-4295-BF81-F425AA110F5F}" type="presParOf" srcId="{95DA18E7-A735-AB4E-9EC5-408753F35572}" destId="{48EF9503-EBC4-7647-88D2-A2CD4D28E0A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362E96-B036-4883-8E6E-7DDC1E11FFF4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868D36-3AA9-4CE4-8CFF-AE8D954D2EDF}">
      <dgm:prSet custT="1"/>
      <dgm:spPr/>
      <dgm:t>
        <a:bodyPr/>
        <a:lstStyle/>
        <a:p>
          <a:pPr rtl="0"/>
          <a:r>
            <a:rPr lang="it-IT" sz="900" b="1" dirty="0" smtClean="0">
              <a:solidFill>
                <a:schemeClr val="tx1"/>
              </a:solidFill>
            </a:rPr>
            <a:t>Report	</a:t>
          </a:r>
          <a:endParaRPr lang="it-IT" sz="900" dirty="0">
            <a:solidFill>
              <a:schemeClr val="tx1"/>
            </a:solidFill>
          </a:endParaRPr>
        </a:p>
      </dgm:t>
    </dgm:pt>
    <dgm:pt modelId="{664182E5-8C94-4B4A-8E92-9C575B0DD04E}" type="parTrans" cxnId="{D4875C27-1C0A-4DA3-857A-51A73B5403E1}">
      <dgm:prSet/>
      <dgm:spPr/>
      <dgm:t>
        <a:bodyPr/>
        <a:lstStyle/>
        <a:p>
          <a:endParaRPr lang="it-IT"/>
        </a:p>
      </dgm:t>
    </dgm:pt>
    <dgm:pt modelId="{367AAE67-30E4-4B1D-B665-FAD53FB4104B}" type="sibTrans" cxnId="{D4875C27-1C0A-4DA3-857A-51A73B5403E1}">
      <dgm:prSet/>
      <dgm:spPr/>
      <dgm:t>
        <a:bodyPr/>
        <a:lstStyle/>
        <a:p>
          <a:endParaRPr lang="it-IT"/>
        </a:p>
      </dgm:t>
    </dgm:pt>
    <dgm:pt modelId="{6459B1CA-112F-4C68-9084-4F333A48E2FA}">
      <dgm:prSet custT="1"/>
      <dgm:spPr/>
      <dgm:t>
        <a:bodyPr/>
        <a:lstStyle/>
        <a:p>
          <a:pPr rtl="0"/>
          <a:r>
            <a:rPr lang="it-IT" sz="900" b="1" dirty="0" smtClean="0">
              <a:solidFill>
                <a:schemeClr val="tx1"/>
              </a:solidFill>
            </a:rPr>
            <a:t>Archivio documenti (link)</a:t>
          </a:r>
          <a:endParaRPr lang="it-IT" sz="900" dirty="0">
            <a:solidFill>
              <a:schemeClr val="tx1"/>
            </a:solidFill>
          </a:endParaRPr>
        </a:p>
      </dgm:t>
    </dgm:pt>
    <dgm:pt modelId="{A401E530-4E53-450E-94FD-ADE309C54C26}" type="parTrans" cxnId="{EB651B5B-86F1-49FE-A17C-FAD9416617A1}">
      <dgm:prSet/>
      <dgm:spPr/>
      <dgm:t>
        <a:bodyPr/>
        <a:lstStyle/>
        <a:p>
          <a:endParaRPr lang="it-IT"/>
        </a:p>
      </dgm:t>
    </dgm:pt>
    <dgm:pt modelId="{3763934A-21CA-4B71-9D1A-EA866DE195F1}" type="sibTrans" cxnId="{EB651B5B-86F1-49FE-A17C-FAD9416617A1}">
      <dgm:prSet/>
      <dgm:spPr/>
      <dgm:t>
        <a:bodyPr/>
        <a:lstStyle/>
        <a:p>
          <a:endParaRPr lang="it-IT"/>
        </a:p>
      </dgm:t>
    </dgm:pt>
    <dgm:pt modelId="{F8BE7778-AFAA-4FE6-A03A-655E546E7FE4}">
      <dgm:prSet custT="1"/>
      <dgm:spPr/>
      <dgm:t>
        <a:bodyPr/>
        <a:lstStyle/>
        <a:p>
          <a:pPr rtl="0"/>
          <a:r>
            <a:rPr lang="it-IT" sz="900" b="1" dirty="0" err="1" smtClean="0">
              <a:solidFill>
                <a:schemeClr val="tx1"/>
              </a:solidFill>
            </a:rPr>
            <a:t>P.M.A.</a:t>
          </a:r>
          <a:r>
            <a:rPr lang="it-IT" sz="900" b="1" dirty="0" smtClean="0">
              <a:solidFill>
                <a:schemeClr val="tx1"/>
              </a:solidFill>
            </a:rPr>
            <a:t> </a:t>
          </a:r>
        </a:p>
        <a:p>
          <a:pPr rtl="0"/>
          <a:r>
            <a:rPr lang="it-IT" sz="700" b="1" dirty="0" smtClean="0">
              <a:solidFill>
                <a:schemeClr val="tx1"/>
              </a:solidFill>
            </a:rPr>
            <a:t>(Piani Misure  Adeguamento)</a:t>
          </a:r>
          <a:r>
            <a:rPr lang="it-IT" sz="800" b="1" dirty="0" smtClean="0">
              <a:solidFill>
                <a:schemeClr val="tx1"/>
              </a:solidFill>
            </a:rPr>
            <a:t>	</a:t>
          </a:r>
          <a:endParaRPr lang="it-IT" sz="800" dirty="0">
            <a:solidFill>
              <a:schemeClr val="tx1"/>
            </a:solidFill>
          </a:endParaRPr>
        </a:p>
      </dgm:t>
    </dgm:pt>
    <dgm:pt modelId="{4E4ED0A3-7B0A-4AE1-822A-3341775633E9}" type="parTrans" cxnId="{23E85FBE-F72A-43EB-A2C9-5DB365CAC651}">
      <dgm:prSet/>
      <dgm:spPr/>
      <dgm:t>
        <a:bodyPr/>
        <a:lstStyle/>
        <a:p>
          <a:endParaRPr lang="it-IT"/>
        </a:p>
      </dgm:t>
    </dgm:pt>
    <dgm:pt modelId="{60A6785F-6349-41EE-B665-D2952E700FD4}" type="sibTrans" cxnId="{23E85FBE-F72A-43EB-A2C9-5DB365CAC651}">
      <dgm:prSet/>
      <dgm:spPr/>
      <dgm:t>
        <a:bodyPr/>
        <a:lstStyle/>
        <a:p>
          <a:endParaRPr lang="it-IT"/>
        </a:p>
      </dgm:t>
    </dgm:pt>
    <dgm:pt modelId="{65DD1ED1-B457-409E-A893-CC3ECFEF03A1}">
      <dgm:prSet custT="1"/>
      <dgm:spPr/>
      <dgm:t>
        <a:bodyPr/>
        <a:lstStyle/>
        <a:p>
          <a:pPr rtl="0"/>
          <a:r>
            <a:rPr lang="it-IT" sz="900" b="1" dirty="0" smtClean="0">
              <a:solidFill>
                <a:schemeClr val="tx1"/>
              </a:solidFill>
            </a:rPr>
            <a:t>Registro antincendio</a:t>
          </a:r>
          <a:endParaRPr lang="it-IT" sz="900" dirty="0">
            <a:solidFill>
              <a:schemeClr val="tx1"/>
            </a:solidFill>
          </a:endParaRPr>
        </a:p>
      </dgm:t>
    </dgm:pt>
    <dgm:pt modelId="{57C034DE-8FED-46BE-93D7-F12CBA70D3E4}" type="parTrans" cxnId="{FE94BBBB-DE53-482E-8D71-DD14A91A0C10}">
      <dgm:prSet/>
      <dgm:spPr/>
      <dgm:t>
        <a:bodyPr/>
        <a:lstStyle/>
        <a:p>
          <a:endParaRPr lang="it-IT"/>
        </a:p>
      </dgm:t>
    </dgm:pt>
    <dgm:pt modelId="{B72D8C5D-B763-4D08-8C2E-BB4743F66DE9}" type="sibTrans" cxnId="{FE94BBBB-DE53-482E-8D71-DD14A91A0C10}">
      <dgm:prSet/>
      <dgm:spPr/>
      <dgm:t>
        <a:bodyPr/>
        <a:lstStyle/>
        <a:p>
          <a:endParaRPr lang="it-IT"/>
        </a:p>
      </dgm:t>
    </dgm:pt>
    <dgm:pt modelId="{01C5C472-8D83-41BB-A877-78C403C322C6}">
      <dgm:prSet custT="1"/>
      <dgm:spPr/>
      <dgm:t>
        <a:bodyPr/>
        <a:lstStyle/>
        <a:p>
          <a:pPr rtl="0"/>
          <a:r>
            <a:rPr lang="it-IT" sz="900" b="1" dirty="0" smtClean="0">
              <a:solidFill>
                <a:schemeClr val="tx1"/>
              </a:solidFill>
            </a:rPr>
            <a:t>Fascicolo fabbricato </a:t>
          </a:r>
          <a:endParaRPr lang="it-IT" sz="900" dirty="0">
            <a:solidFill>
              <a:schemeClr val="tx1"/>
            </a:solidFill>
          </a:endParaRPr>
        </a:p>
      </dgm:t>
    </dgm:pt>
    <dgm:pt modelId="{6FB98791-345E-41E2-AD9B-E9D31FB077B2}" type="parTrans" cxnId="{64598C11-7940-401C-B0BF-08B4E3829C37}">
      <dgm:prSet/>
      <dgm:spPr/>
      <dgm:t>
        <a:bodyPr/>
        <a:lstStyle/>
        <a:p>
          <a:endParaRPr lang="it-IT"/>
        </a:p>
      </dgm:t>
    </dgm:pt>
    <dgm:pt modelId="{9B3F869F-17E1-4DD0-87A8-21E2A314CC37}" type="sibTrans" cxnId="{64598C11-7940-401C-B0BF-08B4E3829C37}">
      <dgm:prSet/>
      <dgm:spPr/>
      <dgm:t>
        <a:bodyPr/>
        <a:lstStyle/>
        <a:p>
          <a:endParaRPr lang="it-IT"/>
        </a:p>
      </dgm:t>
    </dgm:pt>
    <dgm:pt modelId="{39C18084-A92D-4635-BD07-E9723E938F88}">
      <dgm:prSet custT="1"/>
      <dgm:spPr/>
      <dgm:t>
        <a:bodyPr/>
        <a:lstStyle/>
        <a:p>
          <a:pPr rtl="0"/>
          <a:r>
            <a:rPr lang="it-IT" sz="900" b="1" dirty="0" smtClean="0">
              <a:solidFill>
                <a:schemeClr val="tx1"/>
              </a:solidFill>
            </a:rPr>
            <a:t>Schede commesse</a:t>
          </a:r>
          <a:endParaRPr lang="it-IT" sz="900" dirty="0">
            <a:solidFill>
              <a:schemeClr val="tx1"/>
            </a:solidFill>
          </a:endParaRPr>
        </a:p>
      </dgm:t>
    </dgm:pt>
    <dgm:pt modelId="{B71D1379-A73E-44C5-B485-EA1FD1A2644F}" type="parTrans" cxnId="{B424A933-30FE-4986-8191-E18DD49883AB}">
      <dgm:prSet/>
      <dgm:spPr/>
      <dgm:t>
        <a:bodyPr/>
        <a:lstStyle/>
        <a:p>
          <a:endParaRPr lang="it-IT"/>
        </a:p>
      </dgm:t>
    </dgm:pt>
    <dgm:pt modelId="{5778F6A4-F7D1-4EAD-81EA-6CC14B5CD61E}" type="sibTrans" cxnId="{B424A933-30FE-4986-8191-E18DD49883AB}">
      <dgm:prSet/>
      <dgm:spPr/>
      <dgm:t>
        <a:bodyPr/>
        <a:lstStyle/>
        <a:p>
          <a:endParaRPr lang="it-IT"/>
        </a:p>
      </dgm:t>
    </dgm:pt>
    <dgm:pt modelId="{575110C5-41FB-4903-9FA2-3F955DD11F75}">
      <dgm:prSet custT="1"/>
      <dgm:spPr/>
      <dgm:t>
        <a:bodyPr/>
        <a:lstStyle/>
        <a:p>
          <a:pPr rtl="0"/>
          <a:r>
            <a:rPr lang="it-IT" sz="900" b="1" dirty="0" err="1" smtClean="0">
              <a:solidFill>
                <a:schemeClr val="tx1"/>
              </a:solidFill>
            </a:rPr>
            <a:t>P.D.M.</a:t>
          </a:r>
          <a:r>
            <a:rPr lang="it-IT" sz="900" b="1" dirty="0" smtClean="0">
              <a:solidFill>
                <a:schemeClr val="tx1"/>
              </a:solidFill>
            </a:rPr>
            <a:t> </a:t>
          </a:r>
        </a:p>
        <a:p>
          <a:pPr rtl="0"/>
          <a:r>
            <a:rPr lang="it-IT" sz="700" b="1" dirty="0" smtClean="0">
              <a:solidFill>
                <a:schemeClr val="tx1"/>
              </a:solidFill>
            </a:rPr>
            <a:t>(Piani di Manutenzione)</a:t>
          </a:r>
          <a:endParaRPr lang="it-IT" sz="700" dirty="0">
            <a:solidFill>
              <a:schemeClr val="tx1"/>
            </a:solidFill>
          </a:endParaRPr>
        </a:p>
      </dgm:t>
    </dgm:pt>
    <dgm:pt modelId="{20FFF0C3-57CE-4E9A-AB95-02121E1CAF25}" type="parTrans" cxnId="{1667A26C-B151-476B-95AB-30799D6A72A6}">
      <dgm:prSet/>
      <dgm:spPr/>
      <dgm:t>
        <a:bodyPr/>
        <a:lstStyle/>
        <a:p>
          <a:endParaRPr lang="it-IT"/>
        </a:p>
      </dgm:t>
    </dgm:pt>
    <dgm:pt modelId="{CC86E5BC-A09C-420C-9820-1F8AFB512DBB}" type="sibTrans" cxnId="{1667A26C-B151-476B-95AB-30799D6A72A6}">
      <dgm:prSet/>
      <dgm:spPr/>
      <dgm:t>
        <a:bodyPr/>
        <a:lstStyle/>
        <a:p>
          <a:endParaRPr lang="it-IT"/>
        </a:p>
      </dgm:t>
    </dgm:pt>
    <dgm:pt modelId="{EB0FFEEA-3C79-4E0C-A858-1CDFF85CA09A}" type="pres">
      <dgm:prSet presAssocID="{93362E96-B036-4883-8E6E-7DDC1E11FF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A70C410-3492-4448-A39F-AD642F158DF9}" type="pres">
      <dgm:prSet presAssocID="{1F868D36-3AA9-4CE4-8CFF-AE8D954D2EDF}" presName="composite" presStyleCnt="0"/>
      <dgm:spPr/>
    </dgm:pt>
    <dgm:pt modelId="{46EF0477-6594-4903-96D6-6C9F677DF1DF}" type="pres">
      <dgm:prSet presAssocID="{1F868D36-3AA9-4CE4-8CFF-AE8D954D2EDF}" presName="imagSh" presStyleLbl="bgImgPlace1" presStyleIdx="0" presStyleCnt="7" custLinFactNeighborX="-1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3C7A41C-8E6D-4F9B-95A1-CF4B9AFEC2FD}" type="pres">
      <dgm:prSet presAssocID="{1F868D36-3AA9-4CE4-8CFF-AE8D954D2EDF}" presName="txNode" presStyleLbl="node1" presStyleIdx="0" presStyleCnt="7" custLinFactNeighborX="2293" custLinFactNeighborY="-51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E9CA54-7977-4938-8D4A-F3AF19AA2969}" type="pres">
      <dgm:prSet presAssocID="{367AAE67-30E4-4B1D-B665-FAD53FB4104B}" presName="sibTrans" presStyleLbl="sibTrans2D1" presStyleIdx="0" presStyleCnt="6"/>
      <dgm:spPr/>
      <dgm:t>
        <a:bodyPr/>
        <a:lstStyle/>
        <a:p>
          <a:endParaRPr lang="it-IT"/>
        </a:p>
      </dgm:t>
    </dgm:pt>
    <dgm:pt modelId="{698804B4-1B72-4002-BEA8-EFFB4C09EE23}" type="pres">
      <dgm:prSet presAssocID="{367AAE67-30E4-4B1D-B665-FAD53FB4104B}" presName="connTx" presStyleLbl="sibTrans2D1" presStyleIdx="0" presStyleCnt="6"/>
      <dgm:spPr/>
      <dgm:t>
        <a:bodyPr/>
        <a:lstStyle/>
        <a:p>
          <a:endParaRPr lang="it-IT"/>
        </a:p>
      </dgm:t>
    </dgm:pt>
    <dgm:pt modelId="{45CBFE97-E653-4695-9E44-E47B4566C2E7}" type="pres">
      <dgm:prSet presAssocID="{01C5C472-8D83-41BB-A877-78C403C322C6}" presName="composite" presStyleCnt="0"/>
      <dgm:spPr/>
    </dgm:pt>
    <dgm:pt modelId="{4F9C7DDB-89C3-498E-B7F7-877FA710770E}" type="pres">
      <dgm:prSet presAssocID="{01C5C472-8D83-41BB-A877-78C403C322C6}" presName="imagSh" presStyleLbl="b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FBFA811-377A-42F0-BF00-4B40B9B1F8E4}" type="pres">
      <dgm:prSet presAssocID="{01C5C472-8D83-41BB-A877-78C403C322C6}" presName="tx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53A1C0-FE08-4634-96D1-DE55A082B537}" type="pres">
      <dgm:prSet presAssocID="{9B3F869F-17E1-4DD0-87A8-21E2A314CC37}" presName="sibTrans" presStyleLbl="sibTrans2D1" presStyleIdx="1" presStyleCnt="6"/>
      <dgm:spPr/>
      <dgm:t>
        <a:bodyPr/>
        <a:lstStyle/>
        <a:p>
          <a:endParaRPr lang="it-IT"/>
        </a:p>
      </dgm:t>
    </dgm:pt>
    <dgm:pt modelId="{438FA8EE-E7E3-49A3-927F-5E1F1A3F3B51}" type="pres">
      <dgm:prSet presAssocID="{9B3F869F-17E1-4DD0-87A8-21E2A314CC37}" presName="connTx" presStyleLbl="sibTrans2D1" presStyleIdx="1" presStyleCnt="6"/>
      <dgm:spPr/>
      <dgm:t>
        <a:bodyPr/>
        <a:lstStyle/>
        <a:p>
          <a:endParaRPr lang="it-IT"/>
        </a:p>
      </dgm:t>
    </dgm:pt>
    <dgm:pt modelId="{091C592A-2F91-4E81-851B-89FC0B1920EB}" type="pres">
      <dgm:prSet presAssocID="{6459B1CA-112F-4C68-9084-4F333A48E2FA}" presName="composite" presStyleCnt="0"/>
      <dgm:spPr/>
    </dgm:pt>
    <dgm:pt modelId="{D645BF49-BBD8-489D-8FC3-D6AF2CB7BD22}" type="pres">
      <dgm:prSet presAssocID="{6459B1CA-112F-4C68-9084-4F333A48E2FA}" presName="imagSh" presStyleLbl="b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352371F-35D1-47C6-98FE-3D17C4ABBD74}" type="pres">
      <dgm:prSet presAssocID="{6459B1CA-112F-4C68-9084-4F333A48E2FA}" presName="tx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91CFDF-46A5-4594-99B1-88EABB1C3B0F}" type="pres">
      <dgm:prSet presAssocID="{3763934A-21CA-4B71-9D1A-EA866DE195F1}" presName="sibTrans" presStyleLbl="sibTrans2D1" presStyleIdx="2" presStyleCnt="6"/>
      <dgm:spPr/>
      <dgm:t>
        <a:bodyPr/>
        <a:lstStyle/>
        <a:p>
          <a:endParaRPr lang="it-IT"/>
        </a:p>
      </dgm:t>
    </dgm:pt>
    <dgm:pt modelId="{259CD541-3F85-4990-B3F1-68115E33B2A2}" type="pres">
      <dgm:prSet presAssocID="{3763934A-21CA-4B71-9D1A-EA866DE195F1}" presName="connTx" presStyleLbl="sibTrans2D1" presStyleIdx="2" presStyleCnt="6"/>
      <dgm:spPr/>
      <dgm:t>
        <a:bodyPr/>
        <a:lstStyle/>
        <a:p>
          <a:endParaRPr lang="it-IT"/>
        </a:p>
      </dgm:t>
    </dgm:pt>
    <dgm:pt modelId="{F616CE12-BCCA-4D95-9238-90D1BE38D0B1}" type="pres">
      <dgm:prSet presAssocID="{39C18084-A92D-4635-BD07-E9723E938F88}" presName="composite" presStyleCnt="0"/>
      <dgm:spPr/>
    </dgm:pt>
    <dgm:pt modelId="{A60D75A9-78EF-4139-95FC-3F5257CAA0B3}" type="pres">
      <dgm:prSet presAssocID="{39C18084-A92D-4635-BD07-E9723E938F88}" presName="imagSh" presStyleLbl="bgImgPlace1" presStyleIdx="3" presStyleCnt="7" custLinFactNeighborX="-68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BEA46927-0CC8-45A1-80EE-FB75128326E0}" type="pres">
      <dgm:prSet presAssocID="{39C18084-A92D-4635-BD07-E9723E938F88}" presName="tx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B48B04-7987-460D-888F-8ADF37AD9DCD}" type="pres">
      <dgm:prSet presAssocID="{5778F6A4-F7D1-4EAD-81EA-6CC14B5CD61E}" presName="sibTrans" presStyleLbl="sibTrans2D1" presStyleIdx="3" presStyleCnt="6"/>
      <dgm:spPr/>
      <dgm:t>
        <a:bodyPr/>
        <a:lstStyle/>
        <a:p>
          <a:endParaRPr lang="it-IT"/>
        </a:p>
      </dgm:t>
    </dgm:pt>
    <dgm:pt modelId="{62B0A793-D6D6-4D36-AF58-A006A217D354}" type="pres">
      <dgm:prSet presAssocID="{5778F6A4-F7D1-4EAD-81EA-6CC14B5CD61E}" presName="connTx" presStyleLbl="sibTrans2D1" presStyleIdx="3" presStyleCnt="6"/>
      <dgm:spPr/>
      <dgm:t>
        <a:bodyPr/>
        <a:lstStyle/>
        <a:p>
          <a:endParaRPr lang="it-IT"/>
        </a:p>
      </dgm:t>
    </dgm:pt>
    <dgm:pt modelId="{7C8FD652-43D2-451C-BC8E-F1EDF7A03F20}" type="pres">
      <dgm:prSet presAssocID="{F8BE7778-AFAA-4FE6-A03A-655E546E7FE4}" presName="composite" presStyleCnt="0"/>
      <dgm:spPr/>
    </dgm:pt>
    <dgm:pt modelId="{3E091B64-76EE-4991-8339-1F90C234248C}" type="pres">
      <dgm:prSet presAssocID="{F8BE7778-AFAA-4FE6-A03A-655E546E7FE4}" presName="imagSh" presStyleLbl="b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82C37A1-D10B-405A-ACEB-8C5FF763676A}" type="pres">
      <dgm:prSet presAssocID="{F8BE7778-AFAA-4FE6-A03A-655E546E7FE4}" presName="tx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1235F7-DF9C-4C16-942C-E6CFE674C70D}" type="pres">
      <dgm:prSet presAssocID="{60A6785F-6349-41EE-B665-D2952E700FD4}" presName="sibTrans" presStyleLbl="sibTrans2D1" presStyleIdx="4" presStyleCnt="6"/>
      <dgm:spPr/>
      <dgm:t>
        <a:bodyPr/>
        <a:lstStyle/>
        <a:p>
          <a:endParaRPr lang="it-IT"/>
        </a:p>
      </dgm:t>
    </dgm:pt>
    <dgm:pt modelId="{7E8EFB0C-0299-42B8-B43A-3E57BBFF68A6}" type="pres">
      <dgm:prSet presAssocID="{60A6785F-6349-41EE-B665-D2952E700FD4}" presName="connTx" presStyleLbl="sibTrans2D1" presStyleIdx="4" presStyleCnt="6"/>
      <dgm:spPr/>
      <dgm:t>
        <a:bodyPr/>
        <a:lstStyle/>
        <a:p>
          <a:endParaRPr lang="it-IT"/>
        </a:p>
      </dgm:t>
    </dgm:pt>
    <dgm:pt modelId="{76845B31-39C6-4668-AFC7-DB9E9B63B52D}" type="pres">
      <dgm:prSet presAssocID="{575110C5-41FB-4903-9FA2-3F955DD11F75}" presName="composite" presStyleCnt="0"/>
      <dgm:spPr/>
    </dgm:pt>
    <dgm:pt modelId="{AC1AAC7B-35C0-4349-BA81-00C2E072A693}" type="pres">
      <dgm:prSet presAssocID="{575110C5-41FB-4903-9FA2-3F955DD11F75}" presName="imagSh" presStyleLbl="b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7A2F8CAA-9EA1-4E46-8BDA-809994E67FA3}" type="pres">
      <dgm:prSet presAssocID="{575110C5-41FB-4903-9FA2-3F955DD11F75}" presName="tx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612C7D-E7BE-45A5-A540-71DBBED667D6}" type="pres">
      <dgm:prSet presAssocID="{CC86E5BC-A09C-420C-9820-1F8AFB512DBB}" presName="sibTrans" presStyleLbl="sibTrans2D1" presStyleIdx="5" presStyleCnt="6"/>
      <dgm:spPr/>
      <dgm:t>
        <a:bodyPr/>
        <a:lstStyle/>
        <a:p>
          <a:endParaRPr lang="it-IT"/>
        </a:p>
      </dgm:t>
    </dgm:pt>
    <dgm:pt modelId="{775FADF7-3997-4639-BA49-0AD3278B1411}" type="pres">
      <dgm:prSet presAssocID="{CC86E5BC-A09C-420C-9820-1F8AFB512DBB}" presName="connTx" presStyleLbl="sibTrans2D1" presStyleIdx="5" presStyleCnt="6"/>
      <dgm:spPr/>
      <dgm:t>
        <a:bodyPr/>
        <a:lstStyle/>
        <a:p>
          <a:endParaRPr lang="it-IT"/>
        </a:p>
      </dgm:t>
    </dgm:pt>
    <dgm:pt modelId="{23838F8E-5646-461F-B784-E0F606988881}" type="pres">
      <dgm:prSet presAssocID="{65DD1ED1-B457-409E-A893-CC3ECFEF03A1}" presName="composite" presStyleCnt="0"/>
      <dgm:spPr/>
    </dgm:pt>
    <dgm:pt modelId="{9BBA4376-F3BB-4C6D-AC37-372E9C299C8B}" type="pres">
      <dgm:prSet presAssocID="{65DD1ED1-B457-409E-A893-CC3ECFEF03A1}" presName="imagSh" presStyleLbl="bgImgPlace1" presStyleIdx="6" presStyleCnt="7" custLinFactNeighborX="52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D1E3B81-D1AA-4DBA-8745-85C1A8A9A058}" type="pres">
      <dgm:prSet presAssocID="{65DD1ED1-B457-409E-A893-CC3ECFEF03A1}" presName="tx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4D55303-7547-4476-ACCD-DE48AECAA23E}" type="presOf" srcId="{39C18084-A92D-4635-BD07-E9723E938F88}" destId="{BEA46927-0CC8-45A1-80EE-FB75128326E0}" srcOrd="0" destOrd="0" presId="urn:microsoft.com/office/officeart/2005/8/layout/hProcess10#1"/>
    <dgm:cxn modelId="{11EF19CD-FFE0-42AC-A2B5-83ECE37239CA}" type="presOf" srcId="{367AAE67-30E4-4B1D-B665-FAD53FB4104B}" destId="{1DE9CA54-7977-4938-8D4A-F3AF19AA2969}" srcOrd="0" destOrd="0" presId="urn:microsoft.com/office/officeart/2005/8/layout/hProcess10#1"/>
    <dgm:cxn modelId="{36EDFFF9-A109-4C30-A5CD-C4F46B328F0D}" type="presOf" srcId="{5778F6A4-F7D1-4EAD-81EA-6CC14B5CD61E}" destId="{62B0A793-D6D6-4D36-AF58-A006A217D354}" srcOrd="1" destOrd="0" presId="urn:microsoft.com/office/officeart/2005/8/layout/hProcess10#1"/>
    <dgm:cxn modelId="{D4875C27-1C0A-4DA3-857A-51A73B5403E1}" srcId="{93362E96-B036-4883-8E6E-7DDC1E11FFF4}" destId="{1F868D36-3AA9-4CE4-8CFF-AE8D954D2EDF}" srcOrd="0" destOrd="0" parTransId="{664182E5-8C94-4B4A-8E92-9C575B0DD04E}" sibTransId="{367AAE67-30E4-4B1D-B665-FAD53FB4104B}"/>
    <dgm:cxn modelId="{ACD5CA5E-90D5-4747-A8D5-E035941A23A3}" type="presOf" srcId="{65DD1ED1-B457-409E-A893-CC3ECFEF03A1}" destId="{7D1E3B81-D1AA-4DBA-8745-85C1A8A9A058}" srcOrd="0" destOrd="0" presId="urn:microsoft.com/office/officeart/2005/8/layout/hProcess10#1"/>
    <dgm:cxn modelId="{625EB2EF-B23C-4882-9429-160A9622FAE7}" type="presOf" srcId="{CC86E5BC-A09C-420C-9820-1F8AFB512DBB}" destId="{98612C7D-E7BE-45A5-A540-71DBBED667D6}" srcOrd="0" destOrd="0" presId="urn:microsoft.com/office/officeart/2005/8/layout/hProcess10#1"/>
    <dgm:cxn modelId="{10213C65-86D3-4554-8584-84A49E61E3C8}" type="presOf" srcId="{93362E96-B036-4883-8E6E-7DDC1E11FFF4}" destId="{EB0FFEEA-3C79-4E0C-A858-1CDFF85CA09A}" srcOrd="0" destOrd="0" presId="urn:microsoft.com/office/officeart/2005/8/layout/hProcess10#1"/>
    <dgm:cxn modelId="{D00D3392-7C37-4931-A388-154663D64ADB}" type="presOf" srcId="{5778F6A4-F7D1-4EAD-81EA-6CC14B5CD61E}" destId="{9CB48B04-7987-460D-888F-8ADF37AD9DCD}" srcOrd="0" destOrd="0" presId="urn:microsoft.com/office/officeart/2005/8/layout/hProcess10#1"/>
    <dgm:cxn modelId="{F8D4BC8F-07C5-4C35-9FCF-E49BA9A9D877}" type="presOf" srcId="{F8BE7778-AFAA-4FE6-A03A-655E546E7FE4}" destId="{A82C37A1-D10B-405A-ACEB-8C5FF763676A}" srcOrd="0" destOrd="0" presId="urn:microsoft.com/office/officeart/2005/8/layout/hProcess10#1"/>
    <dgm:cxn modelId="{328CFC06-120A-4BDD-9BF1-B52BF7E258D1}" type="presOf" srcId="{01C5C472-8D83-41BB-A877-78C403C322C6}" destId="{6FBFA811-377A-42F0-BF00-4B40B9B1F8E4}" srcOrd="0" destOrd="0" presId="urn:microsoft.com/office/officeart/2005/8/layout/hProcess10#1"/>
    <dgm:cxn modelId="{64598C11-7940-401C-B0BF-08B4E3829C37}" srcId="{93362E96-B036-4883-8E6E-7DDC1E11FFF4}" destId="{01C5C472-8D83-41BB-A877-78C403C322C6}" srcOrd="1" destOrd="0" parTransId="{6FB98791-345E-41E2-AD9B-E9D31FB077B2}" sibTransId="{9B3F869F-17E1-4DD0-87A8-21E2A314CC37}"/>
    <dgm:cxn modelId="{A3C14C0B-ED07-47AC-90B1-D0E16EE6411F}" type="presOf" srcId="{9B3F869F-17E1-4DD0-87A8-21E2A314CC37}" destId="{438FA8EE-E7E3-49A3-927F-5E1F1A3F3B51}" srcOrd="1" destOrd="0" presId="urn:microsoft.com/office/officeart/2005/8/layout/hProcess10#1"/>
    <dgm:cxn modelId="{23E85FBE-F72A-43EB-A2C9-5DB365CAC651}" srcId="{93362E96-B036-4883-8E6E-7DDC1E11FFF4}" destId="{F8BE7778-AFAA-4FE6-A03A-655E546E7FE4}" srcOrd="4" destOrd="0" parTransId="{4E4ED0A3-7B0A-4AE1-822A-3341775633E9}" sibTransId="{60A6785F-6349-41EE-B665-D2952E700FD4}"/>
    <dgm:cxn modelId="{17669D1F-1EDC-4DB1-AD0A-0D64713FEEFD}" type="presOf" srcId="{6459B1CA-112F-4C68-9084-4F333A48E2FA}" destId="{5352371F-35D1-47C6-98FE-3D17C4ABBD74}" srcOrd="0" destOrd="0" presId="urn:microsoft.com/office/officeart/2005/8/layout/hProcess10#1"/>
    <dgm:cxn modelId="{FE94BBBB-DE53-482E-8D71-DD14A91A0C10}" srcId="{93362E96-B036-4883-8E6E-7DDC1E11FFF4}" destId="{65DD1ED1-B457-409E-A893-CC3ECFEF03A1}" srcOrd="6" destOrd="0" parTransId="{57C034DE-8FED-46BE-93D7-F12CBA70D3E4}" sibTransId="{B72D8C5D-B763-4D08-8C2E-BB4743F66DE9}"/>
    <dgm:cxn modelId="{847E24BE-A62B-44B5-8A9E-A580AFF4506B}" type="presOf" srcId="{CC86E5BC-A09C-420C-9820-1F8AFB512DBB}" destId="{775FADF7-3997-4639-BA49-0AD3278B1411}" srcOrd="1" destOrd="0" presId="urn:microsoft.com/office/officeart/2005/8/layout/hProcess10#1"/>
    <dgm:cxn modelId="{B424A933-30FE-4986-8191-E18DD49883AB}" srcId="{93362E96-B036-4883-8E6E-7DDC1E11FFF4}" destId="{39C18084-A92D-4635-BD07-E9723E938F88}" srcOrd="3" destOrd="0" parTransId="{B71D1379-A73E-44C5-B485-EA1FD1A2644F}" sibTransId="{5778F6A4-F7D1-4EAD-81EA-6CC14B5CD61E}"/>
    <dgm:cxn modelId="{006AD1FF-BF57-4945-A2B4-F8C6216536BC}" type="presOf" srcId="{9B3F869F-17E1-4DD0-87A8-21E2A314CC37}" destId="{0A53A1C0-FE08-4634-96D1-DE55A082B537}" srcOrd="0" destOrd="0" presId="urn:microsoft.com/office/officeart/2005/8/layout/hProcess10#1"/>
    <dgm:cxn modelId="{70DCCB88-D338-4B9D-A684-8438B2B3C8DE}" type="presOf" srcId="{60A6785F-6349-41EE-B665-D2952E700FD4}" destId="{531235F7-DF9C-4C16-942C-E6CFE674C70D}" srcOrd="0" destOrd="0" presId="urn:microsoft.com/office/officeart/2005/8/layout/hProcess10#1"/>
    <dgm:cxn modelId="{C07B2ECA-A0B6-4C60-8315-75F57BD5396A}" type="presOf" srcId="{3763934A-21CA-4B71-9D1A-EA866DE195F1}" destId="{259CD541-3F85-4990-B3F1-68115E33B2A2}" srcOrd="1" destOrd="0" presId="urn:microsoft.com/office/officeart/2005/8/layout/hProcess10#1"/>
    <dgm:cxn modelId="{8A38A9A7-2FAB-46B4-80DD-AFFF9605615E}" type="presOf" srcId="{3763934A-21CA-4B71-9D1A-EA866DE195F1}" destId="{3A91CFDF-46A5-4594-99B1-88EABB1C3B0F}" srcOrd="0" destOrd="0" presId="urn:microsoft.com/office/officeart/2005/8/layout/hProcess10#1"/>
    <dgm:cxn modelId="{3D8A8381-75FA-44A1-BB0B-666A2502E468}" type="presOf" srcId="{575110C5-41FB-4903-9FA2-3F955DD11F75}" destId="{7A2F8CAA-9EA1-4E46-8BDA-809994E67FA3}" srcOrd="0" destOrd="0" presId="urn:microsoft.com/office/officeart/2005/8/layout/hProcess10#1"/>
    <dgm:cxn modelId="{61FA6423-6E5A-4497-8C65-EACBE98BA80F}" type="presOf" srcId="{60A6785F-6349-41EE-B665-D2952E700FD4}" destId="{7E8EFB0C-0299-42B8-B43A-3E57BBFF68A6}" srcOrd="1" destOrd="0" presId="urn:microsoft.com/office/officeart/2005/8/layout/hProcess10#1"/>
    <dgm:cxn modelId="{EB651B5B-86F1-49FE-A17C-FAD9416617A1}" srcId="{93362E96-B036-4883-8E6E-7DDC1E11FFF4}" destId="{6459B1CA-112F-4C68-9084-4F333A48E2FA}" srcOrd="2" destOrd="0" parTransId="{A401E530-4E53-450E-94FD-ADE309C54C26}" sibTransId="{3763934A-21CA-4B71-9D1A-EA866DE195F1}"/>
    <dgm:cxn modelId="{3BCA11CF-6933-4503-856D-7EF3B6891922}" type="presOf" srcId="{367AAE67-30E4-4B1D-B665-FAD53FB4104B}" destId="{698804B4-1B72-4002-BEA8-EFFB4C09EE23}" srcOrd="1" destOrd="0" presId="urn:microsoft.com/office/officeart/2005/8/layout/hProcess10#1"/>
    <dgm:cxn modelId="{8E3A924C-8F4E-4A76-88AA-B8E9F941E70C}" type="presOf" srcId="{1F868D36-3AA9-4CE4-8CFF-AE8D954D2EDF}" destId="{53C7A41C-8E6D-4F9B-95A1-CF4B9AFEC2FD}" srcOrd="0" destOrd="0" presId="urn:microsoft.com/office/officeart/2005/8/layout/hProcess10#1"/>
    <dgm:cxn modelId="{1667A26C-B151-476B-95AB-30799D6A72A6}" srcId="{93362E96-B036-4883-8E6E-7DDC1E11FFF4}" destId="{575110C5-41FB-4903-9FA2-3F955DD11F75}" srcOrd="5" destOrd="0" parTransId="{20FFF0C3-57CE-4E9A-AB95-02121E1CAF25}" sibTransId="{CC86E5BC-A09C-420C-9820-1F8AFB512DBB}"/>
    <dgm:cxn modelId="{34447126-AA95-445E-ABC5-188CD0F16A94}" type="presParOf" srcId="{EB0FFEEA-3C79-4E0C-A858-1CDFF85CA09A}" destId="{7A70C410-3492-4448-A39F-AD642F158DF9}" srcOrd="0" destOrd="0" presId="urn:microsoft.com/office/officeart/2005/8/layout/hProcess10#1"/>
    <dgm:cxn modelId="{B454BDF6-0201-4527-8CA7-1EDD7A18A275}" type="presParOf" srcId="{7A70C410-3492-4448-A39F-AD642F158DF9}" destId="{46EF0477-6594-4903-96D6-6C9F677DF1DF}" srcOrd="0" destOrd="0" presId="urn:microsoft.com/office/officeart/2005/8/layout/hProcess10#1"/>
    <dgm:cxn modelId="{20893488-7413-4A94-A676-C7AD60965865}" type="presParOf" srcId="{7A70C410-3492-4448-A39F-AD642F158DF9}" destId="{53C7A41C-8E6D-4F9B-95A1-CF4B9AFEC2FD}" srcOrd="1" destOrd="0" presId="urn:microsoft.com/office/officeart/2005/8/layout/hProcess10#1"/>
    <dgm:cxn modelId="{1BEC73B3-2BB1-4F07-A76E-4DB84AEE0A64}" type="presParOf" srcId="{EB0FFEEA-3C79-4E0C-A858-1CDFF85CA09A}" destId="{1DE9CA54-7977-4938-8D4A-F3AF19AA2969}" srcOrd="1" destOrd="0" presId="urn:microsoft.com/office/officeart/2005/8/layout/hProcess10#1"/>
    <dgm:cxn modelId="{32927A0E-4156-4544-8A62-1FCC910E89DD}" type="presParOf" srcId="{1DE9CA54-7977-4938-8D4A-F3AF19AA2969}" destId="{698804B4-1B72-4002-BEA8-EFFB4C09EE23}" srcOrd="0" destOrd="0" presId="urn:microsoft.com/office/officeart/2005/8/layout/hProcess10#1"/>
    <dgm:cxn modelId="{A81E985A-01AC-4B11-B0EF-CA95CC7923C7}" type="presParOf" srcId="{EB0FFEEA-3C79-4E0C-A858-1CDFF85CA09A}" destId="{45CBFE97-E653-4695-9E44-E47B4566C2E7}" srcOrd="2" destOrd="0" presId="urn:microsoft.com/office/officeart/2005/8/layout/hProcess10#1"/>
    <dgm:cxn modelId="{442104F1-7A52-4829-AF78-919BB08640C8}" type="presParOf" srcId="{45CBFE97-E653-4695-9E44-E47B4566C2E7}" destId="{4F9C7DDB-89C3-498E-B7F7-877FA710770E}" srcOrd="0" destOrd="0" presId="urn:microsoft.com/office/officeart/2005/8/layout/hProcess10#1"/>
    <dgm:cxn modelId="{CF84535F-1191-48D5-97B3-E36613907D88}" type="presParOf" srcId="{45CBFE97-E653-4695-9E44-E47B4566C2E7}" destId="{6FBFA811-377A-42F0-BF00-4B40B9B1F8E4}" srcOrd="1" destOrd="0" presId="urn:microsoft.com/office/officeart/2005/8/layout/hProcess10#1"/>
    <dgm:cxn modelId="{F94F0FD2-0216-493F-8AAF-7AFE47B7406F}" type="presParOf" srcId="{EB0FFEEA-3C79-4E0C-A858-1CDFF85CA09A}" destId="{0A53A1C0-FE08-4634-96D1-DE55A082B537}" srcOrd="3" destOrd="0" presId="urn:microsoft.com/office/officeart/2005/8/layout/hProcess10#1"/>
    <dgm:cxn modelId="{F800CD6F-3FA5-468D-AC57-73BABB6CEC35}" type="presParOf" srcId="{0A53A1C0-FE08-4634-96D1-DE55A082B537}" destId="{438FA8EE-E7E3-49A3-927F-5E1F1A3F3B51}" srcOrd="0" destOrd="0" presId="urn:microsoft.com/office/officeart/2005/8/layout/hProcess10#1"/>
    <dgm:cxn modelId="{FB33B7EE-4EE2-4A7C-AA18-A2561CCBC48D}" type="presParOf" srcId="{EB0FFEEA-3C79-4E0C-A858-1CDFF85CA09A}" destId="{091C592A-2F91-4E81-851B-89FC0B1920EB}" srcOrd="4" destOrd="0" presId="urn:microsoft.com/office/officeart/2005/8/layout/hProcess10#1"/>
    <dgm:cxn modelId="{D589BE55-0851-4FC5-9818-D7D75D9FF90E}" type="presParOf" srcId="{091C592A-2F91-4E81-851B-89FC0B1920EB}" destId="{D645BF49-BBD8-489D-8FC3-D6AF2CB7BD22}" srcOrd="0" destOrd="0" presId="urn:microsoft.com/office/officeart/2005/8/layout/hProcess10#1"/>
    <dgm:cxn modelId="{41768B35-0D80-4D57-8D17-49D38AC81037}" type="presParOf" srcId="{091C592A-2F91-4E81-851B-89FC0B1920EB}" destId="{5352371F-35D1-47C6-98FE-3D17C4ABBD74}" srcOrd="1" destOrd="0" presId="urn:microsoft.com/office/officeart/2005/8/layout/hProcess10#1"/>
    <dgm:cxn modelId="{4A9C0EA3-7B96-40EC-A35F-293C6497F2F3}" type="presParOf" srcId="{EB0FFEEA-3C79-4E0C-A858-1CDFF85CA09A}" destId="{3A91CFDF-46A5-4594-99B1-88EABB1C3B0F}" srcOrd="5" destOrd="0" presId="urn:microsoft.com/office/officeart/2005/8/layout/hProcess10#1"/>
    <dgm:cxn modelId="{69F88260-3138-4AE3-A36D-E9979E623738}" type="presParOf" srcId="{3A91CFDF-46A5-4594-99B1-88EABB1C3B0F}" destId="{259CD541-3F85-4990-B3F1-68115E33B2A2}" srcOrd="0" destOrd="0" presId="urn:microsoft.com/office/officeart/2005/8/layout/hProcess10#1"/>
    <dgm:cxn modelId="{E0103998-FC72-421E-A49B-FE362C66DBA5}" type="presParOf" srcId="{EB0FFEEA-3C79-4E0C-A858-1CDFF85CA09A}" destId="{F616CE12-BCCA-4D95-9238-90D1BE38D0B1}" srcOrd="6" destOrd="0" presId="urn:microsoft.com/office/officeart/2005/8/layout/hProcess10#1"/>
    <dgm:cxn modelId="{1A39DD7D-8BBC-4464-9030-1A4B79941ECE}" type="presParOf" srcId="{F616CE12-BCCA-4D95-9238-90D1BE38D0B1}" destId="{A60D75A9-78EF-4139-95FC-3F5257CAA0B3}" srcOrd="0" destOrd="0" presId="urn:microsoft.com/office/officeart/2005/8/layout/hProcess10#1"/>
    <dgm:cxn modelId="{7DFA5797-3357-45C9-A39C-1501661FD40B}" type="presParOf" srcId="{F616CE12-BCCA-4D95-9238-90D1BE38D0B1}" destId="{BEA46927-0CC8-45A1-80EE-FB75128326E0}" srcOrd="1" destOrd="0" presId="urn:microsoft.com/office/officeart/2005/8/layout/hProcess10#1"/>
    <dgm:cxn modelId="{AC4C1951-F386-40FD-B732-A858DCF32F4F}" type="presParOf" srcId="{EB0FFEEA-3C79-4E0C-A858-1CDFF85CA09A}" destId="{9CB48B04-7987-460D-888F-8ADF37AD9DCD}" srcOrd="7" destOrd="0" presId="urn:microsoft.com/office/officeart/2005/8/layout/hProcess10#1"/>
    <dgm:cxn modelId="{C78AA5BC-2930-4616-A8B9-32D85A50BC3B}" type="presParOf" srcId="{9CB48B04-7987-460D-888F-8ADF37AD9DCD}" destId="{62B0A793-D6D6-4D36-AF58-A006A217D354}" srcOrd="0" destOrd="0" presId="urn:microsoft.com/office/officeart/2005/8/layout/hProcess10#1"/>
    <dgm:cxn modelId="{6BF4EB1C-610D-4BA6-B90B-FBC0AE06D5FF}" type="presParOf" srcId="{EB0FFEEA-3C79-4E0C-A858-1CDFF85CA09A}" destId="{7C8FD652-43D2-451C-BC8E-F1EDF7A03F20}" srcOrd="8" destOrd="0" presId="urn:microsoft.com/office/officeart/2005/8/layout/hProcess10#1"/>
    <dgm:cxn modelId="{70D46639-2D38-45AB-8549-71A8826A167F}" type="presParOf" srcId="{7C8FD652-43D2-451C-BC8E-F1EDF7A03F20}" destId="{3E091B64-76EE-4991-8339-1F90C234248C}" srcOrd="0" destOrd="0" presId="urn:microsoft.com/office/officeart/2005/8/layout/hProcess10#1"/>
    <dgm:cxn modelId="{5C22CA81-2BB6-4B1D-A3E1-FD1A4FBD062F}" type="presParOf" srcId="{7C8FD652-43D2-451C-BC8E-F1EDF7A03F20}" destId="{A82C37A1-D10B-405A-ACEB-8C5FF763676A}" srcOrd="1" destOrd="0" presId="urn:microsoft.com/office/officeart/2005/8/layout/hProcess10#1"/>
    <dgm:cxn modelId="{0B5CED93-0036-43FA-BB8E-11ACC17A78DA}" type="presParOf" srcId="{EB0FFEEA-3C79-4E0C-A858-1CDFF85CA09A}" destId="{531235F7-DF9C-4C16-942C-E6CFE674C70D}" srcOrd="9" destOrd="0" presId="urn:microsoft.com/office/officeart/2005/8/layout/hProcess10#1"/>
    <dgm:cxn modelId="{07A91C59-6042-448E-8EA1-F683949208E6}" type="presParOf" srcId="{531235F7-DF9C-4C16-942C-E6CFE674C70D}" destId="{7E8EFB0C-0299-42B8-B43A-3E57BBFF68A6}" srcOrd="0" destOrd="0" presId="urn:microsoft.com/office/officeart/2005/8/layout/hProcess10#1"/>
    <dgm:cxn modelId="{C35F6940-0340-4406-84D9-DBAE39B2C689}" type="presParOf" srcId="{EB0FFEEA-3C79-4E0C-A858-1CDFF85CA09A}" destId="{76845B31-39C6-4668-AFC7-DB9E9B63B52D}" srcOrd="10" destOrd="0" presId="urn:microsoft.com/office/officeart/2005/8/layout/hProcess10#1"/>
    <dgm:cxn modelId="{A3B6EBF0-FF42-4E6B-A71D-0F3F47336BBE}" type="presParOf" srcId="{76845B31-39C6-4668-AFC7-DB9E9B63B52D}" destId="{AC1AAC7B-35C0-4349-BA81-00C2E072A693}" srcOrd="0" destOrd="0" presId="urn:microsoft.com/office/officeart/2005/8/layout/hProcess10#1"/>
    <dgm:cxn modelId="{B7CDAD9B-E90B-4F31-BE05-85EB961FB124}" type="presParOf" srcId="{76845B31-39C6-4668-AFC7-DB9E9B63B52D}" destId="{7A2F8CAA-9EA1-4E46-8BDA-809994E67FA3}" srcOrd="1" destOrd="0" presId="urn:microsoft.com/office/officeart/2005/8/layout/hProcess10#1"/>
    <dgm:cxn modelId="{7C49192D-3276-417B-9778-89FB3FE46C66}" type="presParOf" srcId="{EB0FFEEA-3C79-4E0C-A858-1CDFF85CA09A}" destId="{98612C7D-E7BE-45A5-A540-71DBBED667D6}" srcOrd="11" destOrd="0" presId="urn:microsoft.com/office/officeart/2005/8/layout/hProcess10#1"/>
    <dgm:cxn modelId="{82E7E5B1-0124-4A67-99C5-CF720A3C2A26}" type="presParOf" srcId="{98612C7D-E7BE-45A5-A540-71DBBED667D6}" destId="{775FADF7-3997-4639-BA49-0AD3278B1411}" srcOrd="0" destOrd="0" presId="urn:microsoft.com/office/officeart/2005/8/layout/hProcess10#1"/>
    <dgm:cxn modelId="{1A207BB3-BEAF-4809-9A92-C2F5BD7ACEB6}" type="presParOf" srcId="{EB0FFEEA-3C79-4E0C-A858-1CDFF85CA09A}" destId="{23838F8E-5646-461F-B784-E0F606988881}" srcOrd="12" destOrd="0" presId="urn:microsoft.com/office/officeart/2005/8/layout/hProcess10#1"/>
    <dgm:cxn modelId="{CCBA5B77-3F98-43E7-A166-159301F986A1}" type="presParOf" srcId="{23838F8E-5646-461F-B784-E0F606988881}" destId="{9BBA4376-F3BB-4C6D-AC37-372E9C299C8B}" srcOrd="0" destOrd="0" presId="urn:microsoft.com/office/officeart/2005/8/layout/hProcess10#1"/>
    <dgm:cxn modelId="{5BC98AE1-97BB-42C6-9F2F-4FBB10D476BA}" type="presParOf" srcId="{23838F8E-5646-461F-B784-E0F606988881}" destId="{7D1E3B81-D1AA-4DBA-8745-85C1A8A9A058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9F3B-83D1-44E4-AD22-0C0C1B9CFAA6}">
      <dsp:nvSpPr>
        <dsp:cNvPr id="0" name=""/>
        <dsp:cNvSpPr/>
      </dsp:nvSpPr>
      <dsp:spPr>
        <a:xfrm>
          <a:off x="3" y="969"/>
          <a:ext cx="5826956" cy="873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b="1" u="sng" kern="1200" dirty="0" smtClean="0">
              <a:solidFill>
                <a:srgbClr val="002060"/>
              </a:solidFill>
            </a:rPr>
            <a:t>«Manutenere»</a:t>
          </a:r>
          <a:r>
            <a:rPr lang="it-IT" sz="1400" b="1" u="none" kern="1200" dirty="0" smtClean="0">
              <a:solidFill>
                <a:srgbClr val="002060"/>
              </a:solidFill>
            </a:rPr>
            <a:t> </a:t>
          </a:r>
          <a:r>
            <a:rPr lang="it-IT" sz="1400" kern="1200" dirty="0" smtClean="0"/>
            <a:t>significa letteralmente l’insieme delle operazioni necessarie a mantenere un oggetto in stato di efficienza ed è </a:t>
          </a:r>
          <a:r>
            <a:rPr lang="it-IT" sz="1400" b="1" kern="1200" dirty="0" smtClean="0">
              <a:solidFill>
                <a:srgbClr val="002060"/>
              </a:solidFill>
            </a:rPr>
            <a:t>storicamente connesso ai concetti di  mantenimento e di conservazione. </a:t>
          </a:r>
        </a:p>
        <a:p>
          <a:pPr lvl="0" algn="just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 dirty="0"/>
        </a:p>
      </dsp:txBody>
      <dsp:txXfrm>
        <a:off x="42624" y="43590"/>
        <a:ext cx="5741714" cy="787855"/>
      </dsp:txXfrm>
    </dsp:sp>
    <dsp:sp modelId="{DFC02634-02BE-465A-B647-763DA1EEC1E0}">
      <dsp:nvSpPr>
        <dsp:cNvPr id="0" name=""/>
        <dsp:cNvSpPr/>
      </dsp:nvSpPr>
      <dsp:spPr>
        <a:xfrm>
          <a:off x="3" y="917721"/>
          <a:ext cx="5832641" cy="1329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Gli edifici ed in particolare quelli pubblici erano destinati a «durare nel tempo» e nel patrimonio tecnico-culturale dell’edilizia la manutenzione è soprattutto una pratica di riparazione, collegata alla buona amministrazione del costruito, al buon governo, motivata da un lato dal criterio economico (</a:t>
          </a:r>
          <a:r>
            <a:rPr lang="it-IT" sz="1400" b="1" kern="1200" dirty="0" smtClean="0">
              <a:solidFill>
                <a:srgbClr val="002060"/>
              </a:solidFill>
            </a:rPr>
            <a:t>più si aspetta, più si spende</a:t>
          </a:r>
          <a:r>
            <a:rPr lang="it-IT" sz="1400" kern="1200" dirty="0" smtClean="0"/>
            <a:t>), dall’altro all’esigenza di conservazione (</a:t>
          </a:r>
          <a:r>
            <a:rPr lang="it-IT" sz="1400" b="1" kern="1200" dirty="0" smtClean="0">
              <a:solidFill>
                <a:srgbClr val="002060"/>
              </a:solidFill>
            </a:rPr>
            <a:t>più si attende, più le parti originali vanno perdute</a:t>
          </a:r>
          <a:r>
            <a:rPr lang="it-IT" sz="1400" b="1" kern="1200" dirty="0" smtClean="0"/>
            <a:t>)</a:t>
          </a:r>
          <a:endParaRPr lang="it-IT" sz="1400" b="1" kern="1200" dirty="0"/>
        </a:p>
      </dsp:txBody>
      <dsp:txXfrm>
        <a:off x="64900" y="982618"/>
        <a:ext cx="5702847" cy="1199635"/>
      </dsp:txXfrm>
    </dsp:sp>
    <dsp:sp modelId="{5AAFF5DE-1D4E-4AAD-B66E-D4A81FF22677}">
      <dsp:nvSpPr>
        <dsp:cNvPr id="0" name=""/>
        <dsp:cNvSpPr/>
      </dsp:nvSpPr>
      <dsp:spPr>
        <a:xfrm>
          <a:off x="3" y="2290805"/>
          <a:ext cx="5826956" cy="483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Era </a:t>
          </a:r>
          <a:r>
            <a:rPr lang="it-IT" sz="1400" b="1" kern="1200" dirty="0" smtClean="0">
              <a:solidFill>
                <a:srgbClr val="002060"/>
              </a:solidFill>
            </a:rPr>
            <a:t>un’arte del «saper fare» </a:t>
          </a:r>
          <a:r>
            <a:rPr lang="it-IT" sz="1400" kern="1200" dirty="0" smtClean="0"/>
            <a:t>non esplicitato in forma scientifica, la cui pratica si acquisiva in cantiere.</a:t>
          </a:r>
          <a:endParaRPr lang="it-IT" sz="1400" kern="1200" dirty="0"/>
        </a:p>
      </dsp:txBody>
      <dsp:txXfrm>
        <a:off x="23592" y="2314394"/>
        <a:ext cx="5779778" cy="436054"/>
      </dsp:txXfrm>
    </dsp:sp>
    <dsp:sp modelId="{C0D890F4-F221-4D6D-9115-599ADDF74E2D}">
      <dsp:nvSpPr>
        <dsp:cNvPr id="0" name=""/>
        <dsp:cNvSpPr/>
      </dsp:nvSpPr>
      <dsp:spPr>
        <a:xfrm>
          <a:off x="3" y="2817693"/>
          <a:ext cx="5826956" cy="873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Solo con lo sviluppo della produzione industriale i concetti manutentivi sviluppatisi in campo industriale</a:t>
          </a:r>
          <a:r>
            <a:rPr lang="it-IT" sz="1400" b="1" kern="1200" dirty="0" smtClean="0">
              <a:solidFill>
                <a:srgbClr val="002060"/>
              </a:solidFill>
            </a:rPr>
            <a:t>, </a:t>
          </a:r>
          <a:r>
            <a:rPr lang="it-IT" sz="1400" b="1" u="sng" kern="1200" dirty="0" smtClean="0">
              <a:solidFill>
                <a:srgbClr val="002060"/>
              </a:solidFill>
            </a:rPr>
            <a:t>dove manutenere significa mantenere in stato di efficienza al minimo costo</a:t>
          </a:r>
          <a:r>
            <a:rPr lang="it-IT" sz="1400" kern="1200" dirty="0" smtClean="0"/>
            <a:t>, si ampliano ad altri ambiti. </a:t>
          </a:r>
          <a:endParaRPr lang="it-IT" sz="1400" kern="1200" dirty="0"/>
        </a:p>
      </dsp:txBody>
      <dsp:txXfrm>
        <a:off x="42624" y="2860314"/>
        <a:ext cx="5741714" cy="787855"/>
      </dsp:txXfrm>
    </dsp:sp>
    <dsp:sp modelId="{B20F39B3-316C-4EF6-91A6-84E9E5942FF1}">
      <dsp:nvSpPr>
        <dsp:cNvPr id="0" name=""/>
        <dsp:cNvSpPr/>
      </dsp:nvSpPr>
      <dsp:spPr>
        <a:xfrm>
          <a:off x="3" y="3734445"/>
          <a:ext cx="5826956" cy="873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Oggi parliamo di: manutenzione edilizia, del territorio, dell’ambiente, ecc. e </a:t>
          </a:r>
          <a:r>
            <a:rPr lang="it-IT" sz="1400" b="1" kern="1200" dirty="0" smtClean="0">
              <a:solidFill>
                <a:srgbClr val="002060"/>
              </a:solidFill>
            </a:rPr>
            <a:t>la manutenzione comporta un vantaggio economico </a:t>
          </a:r>
          <a:r>
            <a:rPr lang="it-IT" sz="1400" kern="1200" dirty="0" smtClean="0"/>
            <a:t>non solo, in quanto costo evitato, ma si associa anche all’idea di </a:t>
          </a:r>
          <a:r>
            <a:rPr lang="it-IT" sz="1400" b="1" kern="1200" dirty="0" smtClean="0">
              <a:solidFill>
                <a:srgbClr val="002060"/>
              </a:solidFill>
            </a:rPr>
            <a:t>prevenzione del danno, di sicurezza, di salvaguardia della salute e dell’ambiente</a:t>
          </a:r>
          <a:endParaRPr lang="it-IT" sz="1400" b="1" kern="1200" dirty="0">
            <a:solidFill>
              <a:srgbClr val="002060"/>
            </a:solidFill>
          </a:endParaRPr>
        </a:p>
      </dsp:txBody>
      <dsp:txXfrm>
        <a:off x="42624" y="3777066"/>
        <a:ext cx="5741714" cy="7878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7185F-1975-5D40-BAF5-83C0674E6929}">
      <dsp:nvSpPr>
        <dsp:cNvPr id="0" name=""/>
        <dsp:cNvSpPr/>
      </dsp:nvSpPr>
      <dsp:spPr>
        <a:xfrm>
          <a:off x="628043" y="0"/>
          <a:ext cx="7117825" cy="961519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D9E949-05C4-AF45-B86D-4B3A21924186}">
      <dsp:nvSpPr>
        <dsp:cNvPr id="0" name=""/>
        <dsp:cNvSpPr/>
      </dsp:nvSpPr>
      <dsp:spPr>
        <a:xfrm>
          <a:off x="521" y="0"/>
          <a:ext cx="2699637" cy="961519"/>
        </a:xfrm>
        <a:prstGeom prst="roundRect">
          <a:avLst/>
        </a:prstGeom>
        <a:solidFill>
          <a:srgbClr val="F79646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Benefici Economici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0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minor costo del servizio / limite di spesa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0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nessun costo per numerosi interventi di riqualificazione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0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risparmio energetico</a:t>
          </a:r>
        </a:p>
      </dsp:txBody>
      <dsp:txXfrm>
        <a:off x="47458" y="46937"/>
        <a:ext cx="2605763" cy="867645"/>
      </dsp:txXfrm>
    </dsp:sp>
    <dsp:sp modelId="{2EFF3F53-EA14-3E45-899F-3C1E8214F749}">
      <dsp:nvSpPr>
        <dsp:cNvPr id="0" name=""/>
        <dsp:cNvSpPr/>
      </dsp:nvSpPr>
      <dsp:spPr>
        <a:xfrm>
          <a:off x="2934856" y="0"/>
          <a:ext cx="2644870" cy="961519"/>
        </a:xfrm>
        <a:prstGeom prst="roundRect">
          <a:avLst/>
        </a:prstGeom>
        <a:solidFill>
          <a:srgbClr val="008000">
            <a:alpha val="7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Benefici Ambientali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0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riduzioni emissioni inquinanti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0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riduzione fabbisogno energia primaria (-7% consumo gas)</a:t>
          </a:r>
          <a:endParaRPr lang="en-US" sz="1000" b="0" i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81793" y="46937"/>
        <a:ext cx="2550996" cy="867645"/>
      </dsp:txXfrm>
    </dsp:sp>
    <dsp:sp modelId="{1E2FCC2F-68E9-E54A-882E-B3A0F5A01CEA}">
      <dsp:nvSpPr>
        <dsp:cNvPr id="0" name=""/>
        <dsp:cNvSpPr/>
      </dsp:nvSpPr>
      <dsp:spPr>
        <a:xfrm>
          <a:off x="5814425" y="0"/>
          <a:ext cx="2558965" cy="961519"/>
        </a:xfrm>
        <a:prstGeom prst="roundRect">
          <a:avLst/>
        </a:prstGeom>
        <a:solidFill>
          <a:srgbClr val="4BACC6">
            <a:lumMod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Benefici Gestionali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0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uso razionale dell’energia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0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alti rendimenti degli impianti e riduzione degli sprechi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0" i="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maggior conoscenza stato energetico edificio</a:t>
          </a:r>
          <a:endParaRPr lang="en-US" sz="1000" b="0" i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61362" y="46937"/>
        <a:ext cx="2465091" cy="8676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B6ACB-C876-4494-BDF3-B1ADF5157B3E}">
      <dsp:nvSpPr>
        <dsp:cNvPr id="0" name=""/>
        <dsp:cNvSpPr/>
      </dsp:nvSpPr>
      <dsp:spPr>
        <a:xfrm>
          <a:off x="0" y="0"/>
          <a:ext cx="3096344" cy="57292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Risultati in termini di </a:t>
          </a:r>
          <a:r>
            <a:rPr lang="it-IT" sz="1600" b="1" kern="1200" dirty="0"/>
            <a:t>standard di servizio e qualità</a:t>
          </a:r>
        </a:p>
      </dsp:txBody>
      <dsp:txXfrm>
        <a:off x="27968" y="27968"/>
        <a:ext cx="3040408" cy="516985"/>
      </dsp:txXfrm>
    </dsp:sp>
    <dsp:sp modelId="{C469E586-D273-4088-929C-5F4813567D40}">
      <dsp:nvSpPr>
        <dsp:cNvPr id="0" name=""/>
        <dsp:cNvSpPr/>
      </dsp:nvSpPr>
      <dsp:spPr>
        <a:xfrm>
          <a:off x="0" y="670227"/>
          <a:ext cx="3096344" cy="376805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0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it-IT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400" b="1" kern="1200" dirty="0" smtClean="0">
              <a:solidFill>
                <a:sysClr val="windowText" lastClr="000000"/>
              </a:solidFill>
            </a:rPr>
            <a:t>aumento efficacia  dei controlli</a:t>
          </a:r>
          <a:r>
            <a:rPr lang="it-IT" sz="1200" kern="1200" dirty="0" smtClean="0">
              <a:solidFill>
                <a:sysClr val="windowText" lastClr="000000"/>
              </a:solidFill>
            </a:rPr>
            <a:t>, attraverso l'aumento  progressivo sia in termini numerici (3198 nel 2013 - valore medio 2577) sia in percentuale rispetto agli interventi effettuati (nel 2013 : 16% sul totale - valore medio 12%  - 31% sulla riparativa e misura - valore medio 22%)</a:t>
          </a:r>
          <a:endParaRPr lang="it-IT" sz="1200" kern="1200" dirty="0">
            <a:solidFill>
              <a:sysClr val="windowText" lastClr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400" b="1" kern="1200" dirty="0">
              <a:solidFill>
                <a:sysClr val="windowText" lastClr="000000"/>
              </a:solidFill>
            </a:rPr>
            <a:t>Aumento della soddisfazione dell'utenza  </a:t>
          </a:r>
          <a:r>
            <a:rPr lang="it-IT" sz="1200" kern="1200" dirty="0">
              <a:solidFill>
                <a:sysClr val="windowText" lastClr="000000"/>
              </a:solidFill>
            </a:rPr>
            <a:t>(voto medio nei </a:t>
          </a:r>
          <a:r>
            <a:rPr lang="it-IT" sz="1200" kern="1200" dirty="0" smtClean="0">
              <a:solidFill>
                <a:sysClr val="windowText" lastClr="000000"/>
              </a:solidFill>
            </a:rPr>
            <a:t>6 </a:t>
          </a:r>
          <a:r>
            <a:rPr lang="it-IT" sz="1200" kern="1200" dirty="0">
              <a:solidFill>
                <a:sysClr val="windowText" lastClr="000000"/>
              </a:solidFill>
            </a:rPr>
            <a:t>anni di  7,83)</a:t>
          </a:r>
          <a:endParaRPr lang="it-IT" sz="12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it-IT" sz="1400" b="1" kern="1200" dirty="0" smtClean="0">
              <a:solidFill>
                <a:sysClr val="windowText" lastClr="000000"/>
              </a:solidFill>
            </a:rPr>
            <a:t>Riduzione progressiva degli interventi di manutenzione riparativa  </a:t>
          </a:r>
          <a:r>
            <a:rPr lang="it-IT" sz="1200" b="0" kern="1200" dirty="0" smtClean="0">
              <a:solidFill>
                <a:sysClr val="windowText" lastClr="000000"/>
              </a:solidFill>
            </a:rPr>
            <a:t>(nel 2013 : -21%  con una riduzione di 1635 interventi rispetto al numero rilevato ad inizio appalto)</a:t>
          </a:r>
          <a:endParaRPr lang="it-IT" sz="1200" b="0" kern="1200" dirty="0">
            <a:solidFill>
              <a:sysClr val="windowText" lastClr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it-IT" sz="1400" b="1" kern="1200" dirty="0">
              <a:solidFill>
                <a:sysClr val="windowText" lastClr="000000"/>
              </a:solidFill>
            </a:rPr>
            <a:t>Riduzione dei consumi energetici </a:t>
          </a:r>
          <a:r>
            <a:rPr lang="it-IT" sz="1400" b="1" kern="1200" dirty="0" smtClean="0">
              <a:solidFill>
                <a:sysClr val="windowText" lastClr="000000"/>
              </a:solidFill>
            </a:rPr>
            <a:t>      </a:t>
          </a:r>
          <a:r>
            <a:rPr lang="it-IT" sz="1200" b="0" kern="1200" dirty="0">
              <a:solidFill>
                <a:sysClr val="windowText" lastClr="000000"/>
              </a:solidFill>
            </a:rPr>
            <a:t>(-18,40%)</a:t>
          </a:r>
        </a:p>
      </dsp:txBody>
      <dsp:txXfrm>
        <a:off x="0" y="670227"/>
        <a:ext cx="3096344" cy="3768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14121-0895-48AD-BAD0-F4D13AEA7A07}">
      <dsp:nvSpPr>
        <dsp:cNvPr id="0" name=""/>
        <dsp:cNvSpPr/>
      </dsp:nvSpPr>
      <dsp:spPr>
        <a:xfrm>
          <a:off x="207884" y="0"/>
          <a:ext cx="2356030" cy="20162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827ED-5BAC-4BB9-A71C-1DD4A8955E68}">
      <dsp:nvSpPr>
        <dsp:cNvPr id="0" name=""/>
        <dsp:cNvSpPr/>
      </dsp:nvSpPr>
      <dsp:spPr>
        <a:xfrm>
          <a:off x="363798" y="604867"/>
          <a:ext cx="2044202" cy="806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FF0000"/>
              </a:solidFill>
            </a:rPr>
            <a:t>DA ARTE ANTICA A SCIENZA</a:t>
          </a:r>
          <a:endParaRPr lang="it-IT" sz="2000" b="1" kern="1200" dirty="0">
            <a:solidFill>
              <a:srgbClr val="FF0000"/>
            </a:solidFill>
          </a:endParaRPr>
        </a:p>
      </dsp:txBody>
      <dsp:txXfrm>
        <a:off x="403168" y="644237"/>
        <a:ext cx="1965462" cy="727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207B4-BA24-4CBF-9F35-F8C7E4F6353F}">
      <dsp:nvSpPr>
        <dsp:cNvPr id="0" name=""/>
        <dsp:cNvSpPr/>
      </dsp:nvSpPr>
      <dsp:spPr>
        <a:xfrm>
          <a:off x="-66054" y="66629"/>
          <a:ext cx="8522086" cy="1635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«Non c’è luogo sulla terra, in cui la costruzione o riparazione di fabbricati non richieda l’opera continua di tanti e tanti operai, e ciò per la bella ragione che </a:t>
          </a:r>
          <a:r>
            <a:rPr lang="it-IT" sz="1800" b="1" kern="1200" dirty="0" smtClean="0">
              <a:solidFill>
                <a:schemeClr val="bg1"/>
              </a:solidFill>
            </a:rPr>
            <a:t>ogni figlio, con scarso spirito economico lascia a poco a poco andare in rovina ciò che suo padre ha costruito. Ben potrebbe, quasi senza spesa, mantenerlo (…) ma no, è il suo erede che sarà costretto, con gran dispendio, a rifar tutto daccapo»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smtClean="0"/>
            <a:t>«Utopia» Tommaso Moro, 1516</a:t>
          </a:r>
          <a:endParaRPr lang="it-IT" sz="1500" kern="1200" dirty="0"/>
        </a:p>
      </dsp:txBody>
      <dsp:txXfrm>
        <a:off x="-18160" y="114523"/>
        <a:ext cx="8426298" cy="1539440"/>
      </dsp:txXfrm>
    </dsp:sp>
    <dsp:sp modelId="{CE3093EE-C249-4EE6-A0BB-A5969DC396D6}">
      <dsp:nvSpPr>
        <dsp:cNvPr id="0" name=""/>
        <dsp:cNvSpPr/>
      </dsp:nvSpPr>
      <dsp:spPr>
        <a:xfrm rot="5400000">
          <a:off x="3886950" y="1622711"/>
          <a:ext cx="505977" cy="716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500" kern="1200"/>
        </a:p>
      </dsp:txBody>
      <dsp:txXfrm rot="-5400000">
        <a:off x="3924857" y="1728194"/>
        <a:ext cx="430165" cy="354184"/>
      </dsp:txXfrm>
    </dsp:sp>
    <dsp:sp modelId="{C2DF667C-8240-4975-9686-D7429F03CFEE}">
      <dsp:nvSpPr>
        <dsp:cNvPr id="0" name=""/>
        <dsp:cNvSpPr/>
      </dsp:nvSpPr>
      <dsp:spPr>
        <a:xfrm>
          <a:off x="0" y="2266738"/>
          <a:ext cx="8389978" cy="2077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«</a:t>
          </a:r>
          <a:r>
            <a:rPr lang="it-IT" sz="1800" b="1" kern="1200" dirty="0" smtClean="0">
              <a:solidFill>
                <a:srgbClr val="002060"/>
              </a:solidFill>
            </a:rPr>
            <a:t>INVESTIRE IN MANUTENZIONE </a:t>
          </a:r>
          <a:r>
            <a:rPr lang="it-IT" sz="1800" b="1" kern="1200" dirty="0" smtClean="0"/>
            <a:t>» </a:t>
          </a:r>
          <a:r>
            <a:rPr lang="it-IT" sz="1800" b="1" kern="1200" dirty="0" smtClean="0">
              <a:solidFill>
                <a:schemeClr val="bg1"/>
              </a:solidFill>
            </a:rPr>
            <a:t>deve essere riconosciuto  come </a:t>
          </a:r>
          <a:r>
            <a:rPr lang="it-IT" sz="1800" b="1" kern="1200" dirty="0" smtClean="0"/>
            <a:t>«</a:t>
          </a:r>
          <a:r>
            <a:rPr lang="it-IT" sz="1800" b="1" kern="1200" dirty="0" smtClean="0">
              <a:solidFill>
                <a:srgbClr val="002060"/>
              </a:solidFill>
            </a:rPr>
            <a:t>UN VALORE</a:t>
          </a:r>
          <a:r>
            <a:rPr lang="it-IT" sz="1800" b="1" kern="1200" dirty="0" smtClean="0"/>
            <a:t>»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MENTRE ANCORA OGGI  SI PONE SPESSO COME </a:t>
          </a:r>
          <a:r>
            <a:rPr lang="it-IT" sz="1800" b="1" kern="1200" dirty="0" smtClean="0">
              <a:solidFill>
                <a:srgbClr val="002060"/>
              </a:solidFill>
            </a:rPr>
            <a:t>OBIETTIVO «MINORE»  TRA LE  SCELTE  STRATEGICHE DEGLI  ENTI: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002060"/>
              </a:solidFill>
              <a:latin typeface="Times New Roman"/>
              <a:cs typeface="Times New Roman"/>
            </a:rPr>
            <a:t>˞˞  </a:t>
          </a:r>
          <a:r>
            <a:rPr lang="it-IT" sz="1800" b="1" kern="1200" dirty="0" smtClean="0">
              <a:solidFill>
                <a:srgbClr val="002060"/>
              </a:solidFill>
            </a:rPr>
            <a:t>L’ULTIMO </a:t>
          </a:r>
          <a:r>
            <a:rPr lang="it-IT" sz="1800" b="1" kern="1200" dirty="0" smtClean="0"/>
            <a:t>AD ESSERE VALORIZZATO </a:t>
          </a:r>
          <a:r>
            <a:rPr lang="it-IT" sz="1800" b="1" kern="1200" dirty="0" smtClean="0">
              <a:solidFill>
                <a:srgbClr val="002060"/>
              </a:solidFill>
            </a:rPr>
            <a:t>PERCHE’ «POCO VISIBILE»</a:t>
          </a:r>
          <a:r>
            <a:rPr lang="it-IT" sz="1800" b="1" kern="1200" dirty="0" smtClean="0"/>
            <a:t>;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rgbClr val="002060"/>
              </a:solidFill>
              <a:latin typeface="Times New Roman"/>
              <a:cs typeface="Times New Roman"/>
            </a:rPr>
            <a:t>˞˞  </a:t>
          </a:r>
          <a:r>
            <a:rPr lang="it-IT" sz="1800" b="1" kern="1200" dirty="0" smtClean="0">
              <a:solidFill>
                <a:srgbClr val="002060"/>
              </a:solidFill>
            </a:rPr>
            <a:t>IL PRIMO </a:t>
          </a:r>
          <a:r>
            <a:rPr lang="it-IT" sz="1800" b="1" kern="1200" dirty="0" smtClean="0"/>
            <a:t>AD ESSERE SACRIFICATO </a:t>
          </a:r>
          <a:r>
            <a:rPr lang="it-IT" sz="1800" b="1" kern="1200" dirty="0" smtClean="0">
              <a:solidFill>
                <a:srgbClr val="002060"/>
              </a:solidFill>
            </a:rPr>
            <a:t>QUANDO SI TRATTA DI RIDURRE  LE VOCI DI SPESA NEI BILANCI</a:t>
          </a:r>
          <a:endParaRPr lang="it-IT" sz="1800" b="1" kern="1200" dirty="0">
            <a:solidFill>
              <a:srgbClr val="002060"/>
            </a:solidFill>
          </a:endParaRPr>
        </a:p>
      </dsp:txBody>
      <dsp:txXfrm>
        <a:off x="60852" y="2327590"/>
        <a:ext cx="8268274" cy="195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E6A12-F939-42F1-A634-A5B7E8BA4492}">
      <dsp:nvSpPr>
        <dsp:cNvPr id="0" name=""/>
        <dsp:cNvSpPr/>
      </dsp:nvSpPr>
      <dsp:spPr>
        <a:xfrm rot="10800000">
          <a:off x="782113" y="0"/>
          <a:ext cx="7101017" cy="190253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963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La progettazione  deve quindi produrre edifici rispondenti: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&gt; alle funzioni che devono ospitare;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&gt; alle specifiche  tecniche di sicurezza  che li normano;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&gt; a criteri di contenimento dei consumi energetici e di basso impatto ambientale;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&gt; a principi di semplicità ed economicità manutentiva e gestionale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 dirty="0" smtClean="0"/>
        </a:p>
      </dsp:txBody>
      <dsp:txXfrm rot="10800000">
        <a:off x="1257745" y="0"/>
        <a:ext cx="6625385" cy="1902530"/>
      </dsp:txXfrm>
    </dsp:sp>
    <dsp:sp modelId="{CD8729B2-F39C-4224-8CB5-85D1FBDE4F2B}">
      <dsp:nvSpPr>
        <dsp:cNvPr id="0" name=""/>
        <dsp:cNvSpPr/>
      </dsp:nvSpPr>
      <dsp:spPr>
        <a:xfrm>
          <a:off x="0" y="1859"/>
          <a:ext cx="1902530" cy="1902530"/>
        </a:xfrm>
        <a:prstGeom prst="ellipse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3D6CC-B3E4-4770-A0CD-4F074611EE9C}">
      <dsp:nvSpPr>
        <dsp:cNvPr id="0" name=""/>
        <dsp:cNvSpPr/>
      </dsp:nvSpPr>
      <dsp:spPr>
        <a:xfrm rot="16200000">
          <a:off x="-1438322" y="2181289"/>
          <a:ext cx="3251854" cy="334396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4919" bIns="0" numCol="1" spcCol="1270" anchor="t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kern="1200" baseline="0" dirty="0" smtClean="0"/>
            <a:t>Tecniche</a:t>
          </a:r>
          <a:endParaRPr lang="it-IT" sz="1600" kern="1200" dirty="0"/>
        </a:p>
      </dsp:txBody>
      <dsp:txXfrm>
        <a:off x="-1438322" y="2181289"/>
        <a:ext cx="3251854" cy="334396"/>
      </dsp:txXfrm>
    </dsp:sp>
    <dsp:sp modelId="{49F4009A-1BF7-408B-88E0-5B8C9FEB173D}">
      <dsp:nvSpPr>
        <dsp:cNvPr id="0" name=""/>
        <dsp:cNvSpPr/>
      </dsp:nvSpPr>
      <dsp:spPr>
        <a:xfrm>
          <a:off x="479404" y="218502"/>
          <a:ext cx="2395800" cy="4123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294919" rIns="99568" bIns="99568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it-IT" sz="1400" b="1" i="0" kern="1200" baseline="0" dirty="0" smtClean="0"/>
            <a:t> </a:t>
          </a:r>
          <a:endParaRPr lang="it-IT" sz="14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endParaRPr lang="it-IT" sz="1400" kern="1200" dirty="0"/>
        </a:p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it-IT" sz="1200" b="1" i="0" kern="1200" baseline="0" dirty="0" smtClean="0"/>
            <a:t>obblighi di adeguamento tecnico-normativo per la prevenzione incendi e per la sicurezza sui luoghi di lavoro; </a:t>
          </a:r>
          <a:endParaRPr lang="it-IT" sz="1200" kern="1200" dirty="0"/>
        </a:p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>
              <a:tab pos="174625" algn="l"/>
            </a:tabLst>
            <a:defRPr/>
          </a:pPr>
          <a:r>
            <a:rPr lang="it-IT" sz="1200" b="1" i="0" kern="1200" baseline="0" dirty="0" smtClean="0"/>
            <a:t>crescente complessità tecnologica di strutture e  impianti; </a:t>
          </a:r>
          <a:endParaRPr lang="it-IT" sz="1200" kern="1200" dirty="0"/>
        </a:p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>
              <a:tab pos="174625" algn="l"/>
            </a:tabLst>
            <a:defRPr/>
          </a:pPr>
          <a:r>
            <a:rPr lang="it-IT" sz="1200" b="1" i="0" kern="1200" baseline="0" dirty="0" smtClean="0"/>
            <a:t>inadeguato stato di conservazione tecnico-funzionale ed estetico degli immobili; </a:t>
          </a:r>
          <a:endParaRPr lang="it-IT" sz="1200" kern="1200" dirty="0"/>
        </a:p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>
              <a:tab pos="174625" algn="l"/>
            </a:tabLst>
            <a:defRPr/>
          </a:pPr>
          <a:r>
            <a:rPr lang="it-IT" sz="1200" b="1" i="0" kern="1200" baseline="0" dirty="0" smtClean="0"/>
            <a:t>scarsa conoscenza dello stato fisico, strutturale, manutentivo e di messa a norma degli edifici;</a:t>
          </a:r>
          <a:endParaRPr lang="it-IT" sz="1200" kern="1200" dirty="0"/>
        </a:p>
      </dsp:txBody>
      <dsp:txXfrm>
        <a:off x="479404" y="218502"/>
        <a:ext cx="2395800" cy="4123374"/>
      </dsp:txXfrm>
    </dsp:sp>
    <dsp:sp modelId="{FA9A6915-C411-4B2B-A6F2-C9F5D7D10169}">
      <dsp:nvSpPr>
        <dsp:cNvPr id="0" name=""/>
        <dsp:cNvSpPr/>
      </dsp:nvSpPr>
      <dsp:spPr>
        <a:xfrm>
          <a:off x="479399" y="20379"/>
          <a:ext cx="668792" cy="668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3ACB9-6C55-47BC-99EF-72E0DCD2FCE0}">
      <dsp:nvSpPr>
        <dsp:cNvPr id="0" name=""/>
        <dsp:cNvSpPr/>
      </dsp:nvSpPr>
      <dsp:spPr>
        <a:xfrm rot="16200000">
          <a:off x="1567825" y="2186357"/>
          <a:ext cx="3117990" cy="334396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4919" bIns="0" numCol="1" spcCol="1270" anchor="t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kern="1200" baseline="0" dirty="0" smtClean="0"/>
            <a:t>Organizzative gestionali</a:t>
          </a:r>
          <a:endParaRPr lang="it-IT" sz="1600" kern="1200" dirty="0"/>
        </a:p>
      </dsp:txBody>
      <dsp:txXfrm>
        <a:off x="1567825" y="2186357"/>
        <a:ext cx="3117990" cy="334396"/>
      </dsp:txXfrm>
    </dsp:sp>
    <dsp:sp modelId="{D519D30C-7FC6-4E1C-9405-60D67F994402}">
      <dsp:nvSpPr>
        <dsp:cNvPr id="0" name=""/>
        <dsp:cNvSpPr/>
      </dsp:nvSpPr>
      <dsp:spPr>
        <a:xfrm>
          <a:off x="3432644" y="180237"/>
          <a:ext cx="2563214" cy="4070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94919" rIns="85344" bIns="85344" numCol="1" spcCol="1270" anchor="t" anchorCtr="0">
          <a:noAutofit/>
        </a:bodyPr>
        <a:lstStyle/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00"/>
            </a:spcAft>
            <a:buClrTx/>
            <a:buSzTx/>
            <a:buFontTx/>
            <a:buChar char="••"/>
            <a:tabLst>
              <a:tab pos="174625" algn="l"/>
            </a:tabLst>
            <a:defRPr/>
          </a:pPr>
          <a:endParaRPr lang="it-IT" sz="1200" kern="1200" dirty="0"/>
        </a:p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00"/>
            </a:spcAft>
            <a:buClrTx/>
            <a:buSzTx/>
            <a:buFontTx/>
            <a:buChar char="••"/>
            <a:tabLst>
              <a:tab pos="174625" algn="l"/>
            </a:tabLst>
            <a:defRPr/>
          </a:pPr>
          <a:endParaRPr lang="it-IT" sz="1200" kern="1200" dirty="0"/>
        </a:p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00"/>
            </a:spcAft>
            <a:buClrTx/>
            <a:buSzTx/>
            <a:buFontTx/>
            <a:buChar char="••"/>
            <a:tabLst>
              <a:tab pos="174625" algn="l"/>
            </a:tabLst>
            <a:defRPr/>
          </a:pPr>
          <a:r>
            <a:rPr lang="it-IT" sz="1400" b="1" i="0" kern="1200" baseline="0" dirty="0" smtClean="0"/>
            <a:t> </a:t>
          </a:r>
          <a:r>
            <a:rPr lang="it-IT" sz="1200" b="1" i="0" kern="1200" baseline="0" dirty="0" smtClean="0"/>
            <a:t>limitazioni assunzione di personale; </a:t>
          </a:r>
          <a:endParaRPr lang="it-IT" sz="1200" kern="1200" dirty="0"/>
        </a:p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00"/>
            </a:spcAft>
            <a:buClrTx/>
            <a:buSzTx/>
            <a:buFontTx/>
            <a:buChar char="••"/>
            <a:tabLst>
              <a:tab pos="174625" algn="l"/>
            </a:tabLst>
            <a:defRPr/>
          </a:pPr>
          <a:r>
            <a:rPr lang="it-IT" sz="1200" b="1" i="0" kern="1200" baseline="0" dirty="0" smtClean="0"/>
            <a:t>necessità di specifiche competenze ed abilitazioni del personale tecnico ed operaio  per le attività manutentive e certificative per attestare la conformità di interventi su strutture e impianti; </a:t>
          </a:r>
          <a:endParaRPr lang="it-IT" sz="1200" kern="1200" dirty="0"/>
        </a:p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00"/>
            </a:spcAft>
            <a:buClrTx/>
            <a:buSzTx/>
            <a:buFontTx/>
            <a:buChar char="••"/>
            <a:tabLst>
              <a:tab pos="174625" algn="l"/>
            </a:tabLst>
            <a:defRPr/>
          </a:pPr>
          <a:r>
            <a:rPr lang="it-IT" sz="1200" b="1" i="0" kern="1200" baseline="0" dirty="0" smtClean="0"/>
            <a:t> eccessivo frazionamento dei contratti di manutenzione;</a:t>
          </a:r>
          <a:endParaRPr lang="it-IT" sz="1200" kern="1200" dirty="0"/>
        </a:p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00"/>
            </a:spcAft>
            <a:buClrTx/>
            <a:buSzTx/>
            <a:buFontTx/>
            <a:buChar char="••"/>
            <a:tabLst>
              <a:tab pos="174625" algn="l"/>
            </a:tabLst>
            <a:defRPr/>
          </a:pPr>
          <a:r>
            <a:rPr lang="it-IT" sz="1200" b="1" i="0" kern="1200" baseline="0" dirty="0" smtClean="0"/>
            <a:t>mancanza di un adeguato sistema informativo; </a:t>
          </a:r>
          <a:endParaRPr lang="it-IT" sz="1200" kern="1200" dirty="0"/>
        </a:p>
        <a:p>
          <a:pPr marL="174625" marR="0" lvl="1" indent="-174625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00"/>
            </a:spcAft>
            <a:buClrTx/>
            <a:buSzTx/>
            <a:buFontTx/>
            <a:buChar char="••"/>
            <a:tabLst>
              <a:tab pos="174625" algn="l"/>
            </a:tabLst>
            <a:defRPr/>
          </a:pPr>
          <a:r>
            <a:rPr lang="it-IT" sz="1200" b="1" i="0" kern="1200" baseline="0" dirty="0" smtClean="0"/>
            <a:t>utenza  scarsamente sensibilizzata;</a:t>
          </a:r>
          <a:endParaRPr lang="it-IT" sz="1200" kern="1200" dirty="0"/>
        </a:p>
      </dsp:txBody>
      <dsp:txXfrm>
        <a:off x="3432644" y="180237"/>
        <a:ext cx="2563214" cy="4070713"/>
      </dsp:txXfrm>
    </dsp:sp>
    <dsp:sp modelId="{96A5727F-CDCF-4146-AA6E-8A51E4A8E3C1}">
      <dsp:nvSpPr>
        <dsp:cNvPr id="0" name=""/>
        <dsp:cNvSpPr/>
      </dsp:nvSpPr>
      <dsp:spPr>
        <a:xfrm>
          <a:off x="2979231" y="0"/>
          <a:ext cx="668792" cy="66879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1750C-B71D-4494-8B4B-E7943EA14F54}">
      <dsp:nvSpPr>
        <dsp:cNvPr id="0" name=""/>
        <dsp:cNvSpPr/>
      </dsp:nvSpPr>
      <dsp:spPr>
        <a:xfrm rot="16200000">
          <a:off x="4701497" y="2139951"/>
          <a:ext cx="3030137" cy="334396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4919" bIns="0" numCol="1" spcCol="1270" anchor="t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kern="1200" baseline="0" dirty="0" smtClean="0"/>
            <a:t>Finanziarie</a:t>
          </a:r>
          <a:endParaRPr lang="it-IT" sz="1600" kern="1200" dirty="0"/>
        </a:p>
      </dsp:txBody>
      <dsp:txXfrm>
        <a:off x="4701497" y="2139951"/>
        <a:ext cx="3030137" cy="334396"/>
      </dsp:txXfrm>
    </dsp:sp>
    <dsp:sp modelId="{ED967FC4-7BCF-4FAC-BF32-4586ED0857F9}">
      <dsp:nvSpPr>
        <dsp:cNvPr id="0" name=""/>
        <dsp:cNvSpPr/>
      </dsp:nvSpPr>
      <dsp:spPr>
        <a:xfrm>
          <a:off x="6461122" y="218861"/>
          <a:ext cx="2211313" cy="4084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294919" rIns="85344" bIns="85344" numCol="1" spcCol="1270" anchor="t" anchorCtr="0">
          <a:noAutofit/>
        </a:bodyPr>
        <a:lstStyle/>
        <a:p>
          <a:pPr marL="174625" lvl="1" indent="-1746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dirty="0"/>
        </a:p>
        <a:p>
          <a:pPr marL="174625" lvl="1" indent="-1746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200" kern="1200" dirty="0"/>
        </a:p>
        <a:p>
          <a:pPr marL="174625" lvl="1" indent="-1746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i="0" kern="1200" baseline="0" dirty="0" smtClean="0"/>
            <a:t>scarsità di risorse finanziarie da destinare ad investimenti di manutenzione straordinaria di adeguamento, </a:t>
          </a:r>
          <a:endParaRPr lang="it-IT" sz="1200" kern="1200" dirty="0"/>
        </a:p>
        <a:p>
          <a:pPr marL="174625" lvl="1" indent="-1746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i="0" kern="1200" baseline="0" dirty="0" smtClean="0"/>
            <a:t>sia per problemi congiunturali dovuti alla crisi</a:t>
          </a:r>
          <a:endParaRPr lang="it-IT" sz="1200" kern="1200" dirty="0"/>
        </a:p>
        <a:p>
          <a:pPr marL="174625" lvl="1" indent="-1746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i="0" kern="1200" baseline="0" dirty="0" smtClean="0"/>
            <a:t>sia, nel caso di PA, per le limitazioni normative a garanzia del rispetto del “patto di stabilità</a:t>
          </a:r>
          <a:endParaRPr lang="it-IT" sz="1200" kern="1200" dirty="0"/>
        </a:p>
      </dsp:txBody>
      <dsp:txXfrm>
        <a:off x="6461122" y="218861"/>
        <a:ext cx="2211313" cy="4084193"/>
      </dsp:txXfrm>
    </dsp:sp>
    <dsp:sp modelId="{9A1AB294-D5D8-42D3-BC76-96E54D934CFD}">
      <dsp:nvSpPr>
        <dsp:cNvPr id="0" name=""/>
        <dsp:cNvSpPr/>
      </dsp:nvSpPr>
      <dsp:spPr>
        <a:xfrm>
          <a:off x="6042218" y="0"/>
          <a:ext cx="668792" cy="668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49375-A7B5-43B9-B379-3B89661C150B}">
      <dsp:nvSpPr>
        <dsp:cNvPr id="0" name=""/>
        <dsp:cNvSpPr/>
      </dsp:nvSpPr>
      <dsp:spPr>
        <a:xfrm>
          <a:off x="293" y="133938"/>
          <a:ext cx="2296099" cy="158201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69E71-268F-4BFA-91F1-6F1A70B9B30E}">
      <dsp:nvSpPr>
        <dsp:cNvPr id="0" name=""/>
        <dsp:cNvSpPr/>
      </dsp:nvSpPr>
      <dsp:spPr>
        <a:xfrm>
          <a:off x="293" y="1715951"/>
          <a:ext cx="2296099" cy="85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i="1" kern="1200" baseline="0" dirty="0" smtClean="0"/>
            <a:t> conoscenza del patrimonio immobiliare e delle attività che vi si svolgono;</a:t>
          </a:r>
          <a:endParaRPr lang="it-IT" sz="1500" b="1" i="0" kern="1200" baseline="0" dirty="0"/>
        </a:p>
      </dsp:txBody>
      <dsp:txXfrm>
        <a:off x="293" y="1715951"/>
        <a:ext cx="2296099" cy="851852"/>
      </dsp:txXfrm>
    </dsp:sp>
    <dsp:sp modelId="{00839A19-2B80-4086-AD16-346BC8DAB6F8}">
      <dsp:nvSpPr>
        <dsp:cNvPr id="0" name=""/>
        <dsp:cNvSpPr/>
      </dsp:nvSpPr>
      <dsp:spPr>
        <a:xfrm>
          <a:off x="2704884" y="111015"/>
          <a:ext cx="2296099" cy="158201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498C1-6E88-40F7-A782-3F017A261EAD}">
      <dsp:nvSpPr>
        <dsp:cNvPr id="0" name=""/>
        <dsp:cNvSpPr/>
      </dsp:nvSpPr>
      <dsp:spPr>
        <a:xfrm>
          <a:off x="2526098" y="1715951"/>
          <a:ext cx="2748729" cy="85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1" kern="1200" baseline="0" dirty="0" smtClean="0"/>
            <a:t> pianificazione, programmazione, gestione e coordinamento delle attività</a:t>
          </a:r>
          <a:r>
            <a:rPr lang="it-IT" sz="1600" b="0" i="1" kern="1200" baseline="0" dirty="0" smtClean="0"/>
            <a:t>;</a:t>
          </a:r>
          <a:endParaRPr lang="it-IT" sz="1600" b="0" i="0" kern="1200" baseline="0" dirty="0"/>
        </a:p>
      </dsp:txBody>
      <dsp:txXfrm>
        <a:off x="2526098" y="1715951"/>
        <a:ext cx="2748729" cy="851852"/>
      </dsp:txXfrm>
    </dsp:sp>
    <dsp:sp modelId="{73E4C71E-D549-480B-A7DA-7089D21F8C35}">
      <dsp:nvSpPr>
        <dsp:cNvPr id="0" name=""/>
        <dsp:cNvSpPr/>
      </dsp:nvSpPr>
      <dsp:spPr>
        <a:xfrm>
          <a:off x="5737978" y="133938"/>
          <a:ext cx="2296099" cy="158201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4EBB1-93D6-4597-B214-0940AB1E73B8}">
      <dsp:nvSpPr>
        <dsp:cNvPr id="0" name=""/>
        <dsp:cNvSpPr/>
      </dsp:nvSpPr>
      <dsp:spPr>
        <a:xfrm>
          <a:off x="5504827" y="1659379"/>
          <a:ext cx="2762987" cy="85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i="1" kern="1200" baseline="0" dirty="0" smtClean="0"/>
            <a:t>controllo tecnico, economico ed organizzativo degli interventi.</a:t>
          </a:r>
          <a:endParaRPr lang="it-IT" sz="1500" b="1" i="0" kern="1200" baseline="0" dirty="0"/>
        </a:p>
      </dsp:txBody>
      <dsp:txXfrm>
        <a:off x="5504827" y="1659379"/>
        <a:ext cx="2762987" cy="851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DAA2F-0E94-4567-B943-83B93F5B1F5F}">
      <dsp:nvSpPr>
        <dsp:cNvPr id="0" name=""/>
        <dsp:cNvSpPr/>
      </dsp:nvSpPr>
      <dsp:spPr>
        <a:xfrm>
          <a:off x="651304" y="0"/>
          <a:ext cx="3201860" cy="3201860"/>
        </a:xfrm>
        <a:prstGeom prst="triangl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A827B-A9F6-4831-85D8-B6B68440951D}">
      <dsp:nvSpPr>
        <dsp:cNvPr id="0" name=""/>
        <dsp:cNvSpPr/>
      </dsp:nvSpPr>
      <dsp:spPr>
        <a:xfrm>
          <a:off x="-108834" y="296326"/>
          <a:ext cx="6803347" cy="695432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dal punto di vista </a:t>
          </a:r>
          <a:r>
            <a:rPr lang="it-IT" sz="1000" i="1" kern="1200" dirty="0"/>
            <a:t>tecnico</a:t>
          </a:r>
          <a:r>
            <a:rPr lang="it-IT" sz="1000" kern="1200" dirty="0"/>
            <a:t>,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b="0" i="1" kern="1200" dirty="0"/>
            <a:t>con interventi continui </a:t>
          </a:r>
          <a:r>
            <a:rPr lang="it-IT" sz="1000" b="0" i="1" kern="1200" dirty="0" smtClean="0"/>
            <a:t>(15.000 annui) a </a:t>
          </a:r>
          <a:r>
            <a:rPr lang="it-IT" sz="1000" b="0" i="1" kern="1200" dirty="0"/>
            <a:t>garanzia degli </a:t>
          </a:r>
          <a:r>
            <a:rPr lang="it-IT" sz="1000" b="1" i="1" kern="1200" dirty="0"/>
            <a:t>standard minimi </a:t>
          </a:r>
          <a:r>
            <a:rPr lang="it-IT" sz="1000" b="1" i="1" kern="1200" dirty="0" smtClean="0"/>
            <a:t>di </a:t>
          </a:r>
          <a:r>
            <a:rPr lang="it-IT" sz="1000" b="1" i="1" kern="1200" dirty="0"/>
            <a:t>sicurezza sui luoghi di lavoro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b="1" i="1" kern="1200" dirty="0"/>
            <a:t>ed il mantenimento in efficienza  degli impianti e delle strutture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b="1" i="1" kern="1200" dirty="0"/>
            <a:t>ad un bacino di utenza di circa 35.000 persone </a:t>
          </a:r>
          <a:r>
            <a:rPr lang="it-IT" sz="1000" kern="1200" dirty="0"/>
            <a:t>e su una</a:t>
          </a:r>
          <a:r>
            <a:rPr lang="it-IT" sz="1000" b="1" i="1" kern="1200" dirty="0"/>
            <a:t> volumetria di  circa 1.800.000 mc</a:t>
          </a:r>
          <a:endParaRPr lang="it-IT" sz="1000" kern="1200" dirty="0"/>
        </a:p>
      </dsp:txBody>
      <dsp:txXfrm>
        <a:off x="-74886" y="330274"/>
        <a:ext cx="6735451" cy="627536"/>
      </dsp:txXfrm>
    </dsp:sp>
    <dsp:sp modelId="{9A404F9B-7F27-4B48-A94D-8148AEAC8FC7}">
      <dsp:nvSpPr>
        <dsp:cNvPr id="0" name=""/>
        <dsp:cNvSpPr/>
      </dsp:nvSpPr>
      <dsp:spPr>
        <a:xfrm>
          <a:off x="-108834" y="1045694"/>
          <a:ext cx="6803347" cy="388404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dal punto di vista </a:t>
          </a:r>
          <a:r>
            <a:rPr lang="it-IT" sz="1000" i="1" kern="1200" dirty="0"/>
            <a:t>qualitativo</a:t>
          </a:r>
          <a:r>
            <a:rPr lang="it-IT" sz="1000" kern="1200" dirty="0"/>
            <a:t>,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con un </a:t>
          </a:r>
          <a:r>
            <a:rPr lang="it-IT" sz="1000" b="1" i="1" kern="1200" dirty="0"/>
            <a:t>aumento considerevole del numero e del livello dei servizi </a:t>
          </a:r>
          <a:r>
            <a:rPr lang="it-IT" sz="1000" kern="1200" dirty="0"/>
            <a:t>rivolti agli edifici, agli spazi ed alle persone</a:t>
          </a:r>
        </a:p>
      </dsp:txBody>
      <dsp:txXfrm>
        <a:off x="-89874" y="1064654"/>
        <a:ext cx="6765427" cy="350484"/>
      </dsp:txXfrm>
    </dsp:sp>
    <dsp:sp modelId="{54175782-D666-4847-BCE3-2CF3F4E7130F}">
      <dsp:nvSpPr>
        <dsp:cNvPr id="0" name=""/>
        <dsp:cNvSpPr/>
      </dsp:nvSpPr>
      <dsp:spPr>
        <a:xfrm>
          <a:off x="-108834" y="1527090"/>
          <a:ext cx="6803347" cy="777816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dal punto di vista </a:t>
          </a:r>
          <a:r>
            <a:rPr lang="it-IT" sz="1000" i="1" kern="1200" dirty="0"/>
            <a:t>economico</a:t>
          </a:r>
          <a:r>
            <a:rPr lang="it-IT" sz="1000" kern="1200" dirty="0"/>
            <a:t>,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con l’ottenimento di </a:t>
          </a:r>
          <a:r>
            <a:rPr lang="it-IT" sz="1000" b="1" i="1" kern="1200" dirty="0"/>
            <a:t>prezzi manutentivi inferiori</a:t>
          </a:r>
          <a:r>
            <a:rPr lang="it-IT" sz="1000" kern="1200" dirty="0"/>
            <a:t> rispetto ad altre realtà locali e nazionali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ed il conseguimento di </a:t>
          </a:r>
          <a:r>
            <a:rPr lang="it-IT" sz="1000" b="1" i="1" kern="1200" dirty="0"/>
            <a:t>ulteriori risparmi nel settore energetico</a:t>
          </a:r>
          <a:r>
            <a:rPr lang="it-IT" sz="1000" i="1" kern="1200" dirty="0"/>
            <a:t>, </a:t>
          </a:r>
          <a:r>
            <a:rPr lang="it-IT" sz="1000" kern="1200" dirty="0"/>
            <a:t>sia in fase di progettuale e di gara sia in fase di esecuzione,</a:t>
          </a:r>
          <a:r>
            <a:rPr lang="it-IT" sz="1000" i="1" kern="1200" dirty="0"/>
            <a:t> </a:t>
          </a:r>
          <a:r>
            <a:rPr lang="it-IT" sz="1000" kern="1200" dirty="0"/>
            <a:t>che hanno consentito di </a:t>
          </a:r>
          <a:r>
            <a:rPr lang="it-IT" sz="1000" i="1" kern="1200" dirty="0"/>
            <a:t>assorbire</a:t>
          </a:r>
          <a:r>
            <a:rPr lang="it-IT" sz="1000" kern="1200" dirty="0"/>
            <a:t>, senza incidere ulteriormente sul bilancio dell’ente,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it-IT" sz="1000" kern="1200" dirty="0"/>
            <a:t>i </a:t>
          </a:r>
          <a:r>
            <a:rPr lang="it-IT" sz="1000" i="1" kern="1200" dirty="0"/>
            <a:t>maggiori costi derivanti da nuove acquisizioni immobiliari e/o nuove esigenze di servizi;</a:t>
          </a:r>
          <a:endParaRPr lang="it-IT" sz="1000" kern="1200" dirty="0"/>
        </a:p>
      </dsp:txBody>
      <dsp:txXfrm>
        <a:off x="-70864" y="1565060"/>
        <a:ext cx="6727407" cy="701876"/>
      </dsp:txXfrm>
    </dsp:sp>
    <dsp:sp modelId="{65B521D3-3F0C-4692-B5B8-780C8B54E3F1}">
      <dsp:nvSpPr>
        <dsp:cNvPr id="0" name=""/>
        <dsp:cNvSpPr/>
      </dsp:nvSpPr>
      <dsp:spPr>
        <a:xfrm>
          <a:off x="-108834" y="2384125"/>
          <a:ext cx="6803347" cy="675786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dal punto di vista degli </a:t>
          </a:r>
          <a:r>
            <a:rPr lang="it-IT" sz="1000" i="1" kern="1200" dirty="0"/>
            <a:t>investimenti</a:t>
          </a:r>
          <a:r>
            <a:rPr lang="it-IT" sz="1000" kern="1200" dirty="0"/>
            <a:t>,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con la realizzazione di </a:t>
          </a:r>
          <a:r>
            <a:rPr lang="it-IT" sz="1000" b="1" i="1" kern="1200" dirty="0"/>
            <a:t>rilevanti interventi di riqualificazione e adeguamento</a:t>
          </a:r>
          <a:r>
            <a:rPr lang="it-IT" sz="1000" kern="1200" dirty="0"/>
            <a:t> </a:t>
          </a:r>
          <a:r>
            <a:rPr lang="it-IT" sz="1000" b="1" i="1" kern="1200" dirty="0"/>
            <a:t>degli impianti termici</a:t>
          </a:r>
          <a:r>
            <a:rPr lang="it-IT" sz="1000" kern="1200" dirty="0"/>
            <a:t>,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in questo caso</a:t>
          </a:r>
          <a:r>
            <a:rPr lang="it-IT" sz="1000" b="1" i="1" kern="1200" dirty="0"/>
            <a:t> </a:t>
          </a:r>
          <a:r>
            <a:rPr lang="it-IT" sz="1000" kern="1200" dirty="0"/>
            <a:t>senza alcun costo aggiuntivo per l’ente, e </a:t>
          </a:r>
          <a:r>
            <a:rPr lang="it-IT" sz="1000" b="1" i="1" kern="1200" dirty="0"/>
            <a:t>degli impianti elevatori</a:t>
          </a:r>
          <a:r>
            <a:rPr lang="it-IT" sz="1000" kern="1200" dirty="0"/>
            <a:t>, co-finanziati con l’Assuntore, coerentemente con l’attività di partenariato tipica dei contratti a risultato.</a:t>
          </a:r>
        </a:p>
      </dsp:txBody>
      <dsp:txXfrm>
        <a:off x="-75845" y="2417114"/>
        <a:ext cx="6737369" cy="609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1C84A-2D7E-C349-9E8C-C303783C2526}">
      <dsp:nvSpPr>
        <dsp:cNvPr id="0" name=""/>
        <dsp:cNvSpPr/>
      </dsp:nvSpPr>
      <dsp:spPr>
        <a:xfrm>
          <a:off x="0" y="14817"/>
          <a:ext cx="3086910" cy="1120977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Gestione Richieste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/>
            <a:t> </a:t>
          </a:r>
          <a:r>
            <a:rPr lang="it-IT" sz="1000" kern="1200" dirty="0"/>
            <a:t>gestione delle richieste di intervento manutentivo e/o delle segnalazioni da parte dell’utenza </a:t>
          </a:r>
          <a:endParaRPr lang="en-US" sz="1000" kern="1200" dirty="0"/>
        </a:p>
      </dsp:txBody>
      <dsp:txXfrm>
        <a:off x="0" y="14817"/>
        <a:ext cx="3086910" cy="1120977"/>
      </dsp:txXfrm>
    </dsp:sp>
    <dsp:sp modelId="{D90BE965-9357-B24F-B759-6495D6677F0C}">
      <dsp:nvSpPr>
        <dsp:cNvPr id="0" name=""/>
        <dsp:cNvSpPr/>
      </dsp:nvSpPr>
      <dsp:spPr>
        <a:xfrm>
          <a:off x="3276667" y="39916"/>
          <a:ext cx="3086910" cy="1120977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Gestione Commesse</a:t>
          </a:r>
          <a:r>
            <a:rPr lang="it-IT" sz="1400" kern="1200" dirty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gestione processi di programmazione, progettazione, affidamento, esecuzione, direzione lavori e collaudo di degli interventi   </a:t>
          </a:r>
          <a:r>
            <a:rPr lang="it-IT" sz="1000" i="1" kern="1200" dirty="0"/>
            <a:t>(manutenzione ordinaria riparativa e programmata, manutenzione straordinaria,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i="1" kern="1200" dirty="0"/>
            <a:t> lavori e servizi in appalto e in economia).</a:t>
          </a:r>
          <a:endParaRPr lang="en-US" sz="1000" i="1" kern="1200" dirty="0"/>
        </a:p>
      </dsp:txBody>
      <dsp:txXfrm>
        <a:off x="3276667" y="39916"/>
        <a:ext cx="3086910" cy="1120977"/>
      </dsp:txXfrm>
    </dsp:sp>
    <dsp:sp modelId="{21561542-EE4C-BB4B-A4FC-A41EE49FCE5C}">
      <dsp:nvSpPr>
        <dsp:cNvPr id="0" name=""/>
        <dsp:cNvSpPr/>
      </dsp:nvSpPr>
      <dsp:spPr>
        <a:xfrm>
          <a:off x="0" y="1198476"/>
          <a:ext cx="3086910" cy="112097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Anagrafe Edile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gestione delle informazioni anagrafiche tecniche e patrimoniali degli immobili </a:t>
          </a:r>
          <a:endParaRPr lang="en-US" sz="1000" kern="1200" dirty="0"/>
        </a:p>
      </dsp:txBody>
      <dsp:txXfrm>
        <a:off x="0" y="1198476"/>
        <a:ext cx="3086910" cy="1120977"/>
      </dsp:txXfrm>
    </dsp:sp>
    <dsp:sp modelId="{202B739C-1C85-904A-BE3E-6337ECB8E37B}">
      <dsp:nvSpPr>
        <dsp:cNvPr id="0" name=""/>
        <dsp:cNvSpPr/>
      </dsp:nvSpPr>
      <dsp:spPr>
        <a:xfrm>
          <a:off x="3279576" y="1198476"/>
          <a:ext cx="3086928" cy="1120977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it-IT" sz="1400" b="1" kern="1200" dirty="0"/>
            <a:t>Contratto Global Service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gestione degli aspetti contrattuali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i="1" kern="1200" dirty="0"/>
            <a:t> (archivio variazioni, allegati, atti amministrativi,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i="1" kern="1200" dirty="0"/>
            <a:t>nuovi prezzi, subappalti, contabilità, ecc.)</a:t>
          </a:r>
          <a:endParaRPr lang="en-US" sz="1000" i="1" kern="1200" dirty="0"/>
        </a:p>
      </dsp:txBody>
      <dsp:txXfrm>
        <a:off x="3279576" y="1198476"/>
        <a:ext cx="3086928" cy="1120977"/>
      </dsp:txXfrm>
    </dsp:sp>
    <dsp:sp modelId="{445F5233-6A8F-7A49-B774-237BE4EAA7B5}">
      <dsp:nvSpPr>
        <dsp:cNvPr id="0" name=""/>
        <dsp:cNvSpPr/>
      </dsp:nvSpPr>
      <dsp:spPr>
        <a:xfrm>
          <a:off x="0" y="2374075"/>
          <a:ext cx="3086910" cy="1120977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it-IT" sz="1400" b="1" kern="1200" dirty="0"/>
            <a:t>Utilità di sistema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it-IT" sz="1000" kern="1200" dirty="0"/>
            <a:t>funzionalità di creazione on-line dei documenti a servizio dell’utenza interna ed esterna all’ente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900" i="1" kern="1200" dirty="0"/>
            <a:t>Piani misure di adeguamento (PMA)</a:t>
          </a:r>
          <a:r>
            <a:rPr lang="it-IT" sz="900" kern="1200" dirty="0"/>
            <a:t> -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900" i="1" kern="1200" dirty="0"/>
            <a:t>Piani di manutenzione (PDM)</a:t>
          </a:r>
          <a:r>
            <a:rPr lang="it-IT" sz="900" kern="1200" dirty="0"/>
            <a:t> - </a:t>
          </a:r>
          <a:r>
            <a:rPr lang="it-IT" sz="900" i="1" kern="1200" dirty="0"/>
            <a:t>Fascicolo fabbricato</a:t>
          </a:r>
          <a:r>
            <a:rPr lang="it-IT" sz="900" kern="1200" dirty="0"/>
            <a:t> -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900" i="1" kern="1200" dirty="0"/>
            <a:t> Piano di dimensionamento spazi scolastici</a:t>
          </a:r>
          <a:r>
            <a:rPr lang="it-IT" sz="900" kern="1200" dirty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900" i="1" kern="1200" dirty="0"/>
            <a:t>Piano utilizzo spazi (PUS) </a:t>
          </a:r>
          <a:r>
            <a:rPr lang="it-IT" sz="900" kern="1200" dirty="0"/>
            <a:t>- </a:t>
          </a:r>
          <a:r>
            <a:rPr lang="it-IT" sz="900" i="1" kern="1200" dirty="0"/>
            <a:t>Registro  antincendio - </a:t>
          </a:r>
          <a:r>
            <a:rPr lang="it-IT" sz="900" kern="1200" dirty="0"/>
            <a:t> </a:t>
          </a:r>
          <a:r>
            <a:rPr lang="it-IT" sz="900" kern="1200" dirty="0" err="1"/>
            <a:t>Duvri</a:t>
          </a:r>
          <a:endParaRPr lang="en-US" sz="900" kern="1200" dirty="0"/>
        </a:p>
      </dsp:txBody>
      <dsp:txXfrm>
        <a:off x="0" y="2374075"/>
        <a:ext cx="3086910" cy="1120977"/>
      </dsp:txXfrm>
    </dsp:sp>
    <dsp:sp modelId="{48EF9503-EBC4-7647-88D2-A2CD4D28E0AF}">
      <dsp:nvSpPr>
        <dsp:cNvPr id="0" name=""/>
        <dsp:cNvSpPr/>
      </dsp:nvSpPr>
      <dsp:spPr>
        <a:xfrm>
          <a:off x="3279594" y="2374075"/>
          <a:ext cx="3086910" cy="112097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I.T.O.L.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it-IT" sz="1000" kern="1200" dirty="0"/>
            <a:t> impianti termici on-line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000" kern="1200" dirty="0"/>
            <a:t>Sistema di controllo e </a:t>
          </a:r>
          <a:r>
            <a:rPr lang="it-IT" sz="1000" kern="1200" dirty="0" err="1"/>
            <a:t>monitoragggio</a:t>
          </a:r>
          <a:r>
            <a:rPr lang="it-IT" sz="1000" kern="1200" dirty="0"/>
            <a:t> a distanza delle informazioni principali per il funzionamento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degli impianti termici (</a:t>
          </a:r>
          <a:r>
            <a:rPr lang="it-IT" sz="1000" kern="1200" dirty="0" err="1"/>
            <a:t>telegestione</a:t>
          </a:r>
          <a:r>
            <a:rPr lang="it-IT" sz="1000" kern="1200" dirty="0"/>
            <a:t>)</a:t>
          </a:r>
          <a:endParaRPr lang="it-IT" sz="1200" kern="1200" dirty="0"/>
        </a:p>
      </dsp:txBody>
      <dsp:txXfrm>
        <a:off x="3279594" y="2374075"/>
        <a:ext cx="3086910" cy="11209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F0477-6594-4903-96D6-6C9F677DF1DF}">
      <dsp:nvSpPr>
        <dsp:cNvPr id="0" name=""/>
        <dsp:cNvSpPr/>
      </dsp:nvSpPr>
      <dsp:spPr>
        <a:xfrm>
          <a:off x="2" y="0"/>
          <a:ext cx="684813" cy="652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7A41C-8E6D-4F9B-95A1-CF4B9AFEC2FD}">
      <dsp:nvSpPr>
        <dsp:cNvPr id="0" name=""/>
        <dsp:cNvSpPr/>
      </dsp:nvSpPr>
      <dsp:spPr>
        <a:xfrm>
          <a:off x="128138" y="357718"/>
          <a:ext cx="684813" cy="652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/>
              </a:solidFill>
            </a:rPr>
            <a:t>Report	</a:t>
          </a:r>
          <a:endParaRPr lang="it-IT" sz="900" kern="1200" dirty="0">
            <a:solidFill>
              <a:schemeClr val="tx1"/>
            </a:solidFill>
          </a:endParaRPr>
        </a:p>
      </dsp:txBody>
      <dsp:txXfrm>
        <a:off x="147240" y="376820"/>
        <a:ext cx="646609" cy="613995"/>
      </dsp:txXfrm>
    </dsp:sp>
    <dsp:sp modelId="{1DE9CA54-7977-4938-8D4A-F3AF19AA2969}">
      <dsp:nvSpPr>
        <dsp:cNvPr id="0" name=""/>
        <dsp:cNvSpPr/>
      </dsp:nvSpPr>
      <dsp:spPr>
        <a:xfrm>
          <a:off x="817059" y="243824"/>
          <a:ext cx="132243" cy="164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817059" y="276734"/>
        <a:ext cx="92570" cy="98731"/>
      </dsp:txXfrm>
    </dsp:sp>
    <dsp:sp modelId="{4F9C7DDB-89C3-498E-B7F7-877FA710770E}">
      <dsp:nvSpPr>
        <dsp:cNvPr id="0" name=""/>
        <dsp:cNvSpPr/>
      </dsp:nvSpPr>
      <dsp:spPr>
        <a:xfrm>
          <a:off x="1062654" y="0"/>
          <a:ext cx="684813" cy="652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FA811-377A-42F0-BF00-4B40B9B1F8E4}">
      <dsp:nvSpPr>
        <dsp:cNvPr id="0" name=""/>
        <dsp:cNvSpPr/>
      </dsp:nvSpPr>
      <dsp:spPr>
        <a:xfrm>
          <a:off x="1174136" y="391319"/>
          <a:ext cx="684813" cy="652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/>
              </a:solidFill>
            </a:rPr>
            <a:t>Fascicolo fabbricato </a:t>
          </a:r>
          <a:endParaRPr lang="it-IT" sz="900" kern="1200" dirty="0">
            <a:solidFill>
              <a:schemeClr val="tx1"/>
            </a:solidFill>
          </a:endParaRPr>
        </a:p>
      </dsp:txBody>
      <dsp:txXfrm>
        <a:off x="1193238" y="410421"/>
        <a:ext cx="646609" cy="613995"/>
      </dsp:txXfrm>
    </dsp:sp>
    <dsp:sp modelId="{0A53A1C0-FE08-4634-96D1-DE55A082B537}">
      <dsp:nvSpPr>
        <dsp:cNvPr id="0" name=""/>
        <dsp:cNvSpPr/>
      </dsp:nvSpPr>
      <dsp:spPr>
        <a:xfrm>
          <a:off x="1879378" y="243824"/>
          <a:ext cx="131910" cy="164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1879378" y="276734"/>
        <a:ext cx="92337" cy="98731"/>
      </dsp:txXfrm>
    </dsp:sp>
    <dsp:sp modelId="{D645BF49-BBD8-489D-8FC3-D6AF2CB7BD22}">
      <dsp:nvSpPr>
        <dsp:cNvPr id="0" name=""/>
        <dsp:cNvSpPr/>
      </dsp:nvSpPr>
      <dsp:spPr>
        <a:xfrm>
          <a:off x="2124354" y="0"/>
          <a:ext cx="684813" cy="652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2371F-35D1-47C6-98FE-3D17C4ABBD74}">
      <dsp:nvSpPr>
        <dsp:cNvPr id="0" name=""/>
        <dsp:cNvSpPr/>
      </dsp:nvSpPr>
      <dsp:spPr>
        <a:xfrm>
          <a:off x="2235836" y="391319"/>
          <a:ext cx="684813" cy="652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/>
              </a:solidFill>
            </a:rPr>
            <a:t>Archivio documenti (link)</a:t>
          </a:r>
          <a:endParaRPr lang="it-IT" sz="900" kern="1200" dirty="0">
            <a:solidFill>
              <a:schemeClr val="tx1"/>
            </a:solidFill>
          </a:endParaRPr>
        </a:p>
      </dsp:txBody>
      <dsp:txXfrm>
        <a:off x="2254938" y="410421"/>
        <a:ext cx="646609" cy="613995"/>
      </dsp:txXfrm>
    </dsp:sp>
    <dsp:sp modelId="{3A91CFDF-46A5-4594-99B1-88EABB1C3B0F}">
      <dsp:nvSpPr>
        <dsp:cNvPr id="0" name=""/>
        <dsp:cNvSpPr/>
      </dsp:nvSpPr>
      <dsp:spPr>
        <a:xfrm>
          <a:off x="2924720" y="243824"/>
          <a:ext cx="115551" cy="164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2924720" y="276734"/>
        <a:ext cx="80886" cy="98731"/>
      </dsp:txXfrm>
    </dsp:sp>
    <dsp:sp modelId="{A60D75A9-78EF-4139-95FC-3F5257CAA0B3}">
      <dsp:nvSpPr>
        <dsp:cNvPr id="0" name=""/>
        <dsp:cNvSpPr/>
      </dsp:nvSpPr>
      <dsp:spPr>
        <a:xfrm>
          <a:off x="3139316" y="0"/>
          <a:ext cx="684813" cy="652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46927-0CC8-45A1-80EE-FB75128326E0}">
      <dsp:nvSpPr>
        <dsp:cNvPr id="0" name=""/>
        <dsp:cNvSpPr/>
      </dsp:nvSpPr>
      <dsp:spPr>
        <a:xfrm>
          <a:off x="3297536" y="391319"/>
          <a:ext cx="684813" cy="652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/>
              </a:solidFill>
            </a:rPr>
            <a:t>Schede commesse</a:t>
          </a:r>
          <a:endParaRPr lang="it-IT" sz="900" kern="1200" dirty="0">
            <a:solidFill>
              <a:schemeClr val="tx1"/>
            </a:solidFill>
          </a:endParaRPr>
        </a:p>
      </dsp:txBody>
      <dsp:txXfrm>
        <a:off x="3316638" y="410421"/>
        <a:ext cx="646609" cy="613995"/>
      </dsp:txXfrm>
    </dsp:sp>
    <dsp:sp modelId="{9CB48B04-7987-460D-888F-8ADF37AD9DCD}">
      <dsp:nvSpPr>
        <dsp:cNvPr id="0" name=""/>
        <dsp:cNvSpPr/>
      </dsp:nvSpPr>
      <dsp:spPr>
        <a:xfrm>
          <a:off x="3972398" y="243824"/>
          <a:ext cx="148268" cy="164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3972398" y="276734"/>
        <a:ext cx="103788" cy="98731"/>
      </dsp:txXfrm>
    </dsp:sp>
    <dsp:sp modelId="{3E091B64-76EE-4991-8339-1F90C234248C}">
      <dsp:nvSpPr>
        <dsp:cNvPr id="0" name=""/>
        <dsp:cNvSpPr/>
      </dsp:nvSpPr>
      <dsp:spPr>
        <a:xfrm>
          <a:off x="4247755" y="0"/>
          <a:ext cx="684813" cy="652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C37A1-D10B-405A-ACEB-8C5FF763676A}">
      <dsp:nvSpPr>
        <dsp:cNvPr id="0" name=""/>
        <dsp:cNvSpPr/>
      </dsp:nvSpPr>
      <dsp:spPr>
        <a:xfrm>
          <a:off x="4359236" y="391319"/>
          <a:ext cx="684813" cy="652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err="1" smtClean="0">
              <a:solidFill>
                <a:schemeClr val="tx1"/>
              </a:solidFill>
            </a:rPr>
            <a:t>P.M.A.</a:t>
          </a:r>
          <a:r>
            <a:rPr lang="it-IT" sz="9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b="1" kern="1200" dirty="0" smtClean="0">
              <a:solidFill>
                <a:schemeClr val="tx1"/>
              </a:solidFill>
            </a:rPr>
            <a:t>(Piani Misure  Adeguamento)</a:t>
          </a:r>
          <a:r>
            <a:rPr lang="it-IT" sz="800" b="1" kern="1200" dirty="0" smtClean="0">
              <a:solidFill>
                <a:schemeClr val="tx1"/>
              </a:solidFill>
            </a:rPr>
            <a:t>	</a:t>
          </a:r>
          <a:endParaRPr lang="it-IT" sz="800" kern="1200" dirty="0">
            <a:solidFill>
              <a:schemeClr val="tx1"/>
            </a:solidFill>
          </a:endParaRPr>
        </a:p>
      </dsp:txBody>
      <dsp:txXfrm>
        <a:off x="4378338" y="410421"/>
        <a:ext cx="646609" cy="613995"/>
      </dsp:txXfrm>
    </dsp:sp>
    <dsp:sp modelId="{531235F7-DF9C-4C16-942C-E6CFE674C70D}">
      <dsp:nvSpPr>
        <dsp:cNvPr id="0" name=""/>
        <dsp:cNvSpPr/>
      </dsp:nvSpPr>
      <dsp:spPr>
        <a:xfrm>
          <a:off x="5064479" y="243824"/>
          <a:ext cx="131910" cy="164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5064479" y="276734"/>
        <a:ext cx="92337" cy="98731"/>
      </dsp:txXfrm>
    </dsp:sp>
    <dsp:sp modelId="{AC1AAC7B-35C0-4349-BA81-00C2E072A693}">
      <dsp:nvSpPr>
        <dsp:cNvPr id="0" name=""/>
        <dsp:cNvSpPr/>
      </dsp:nvSpPr>
      <dsp:spPr>
        <a:xfrm>
          <a:off x="5309455" y="0"/>
          <a:ext cx="684813" cy="652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F8CAA-9EA1-4E46-8BDA-809994E67FA3}">
      <dsp:nvSpPr>
        <dsp:cNvPr id="0" name=""/>
        <dsp:cNvSpPr/>
      </dsp:nvSpPr>
      <dsp:spPr>
        <a:xfrm>
          <a:off x="5420936" y="391319"/>
          <a:ext cx="684813" cy="652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err="1" smtClean="0">
              <a:solidFill>
                <a:schemeClr val="tx1"/>
              </a:solidFill>
            </a:rPr>
            <a:t>P.D.M.</a:t>
          </a:r>
          <a:r>
            <a:rPr lang="it-IT" sz="9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b="1" kern="1200" dirty="0" smtClean="0">
              <a:solidFill>
                <a:schemeClr val="tx1"/>
              </a:solidFill>
            </a:rPr>
            <a:t>(Piani di Manutenzione)</a:t>
          </a:r>
          <a:endParaRPr lang="it-IT" sz="700" kern="1200" dirty="0">
            <a:solidFill>
              <a:schemeClr val="tx1"/>
            </a:solidFill>
          </a:endParaRPr>
        </a:p>
      </dsp:txBody>
      <dsp:txXfrm>
        <a:off x="5440038" y="410421"/>
        <a:ext cx="646609" cy="613995"/>
      </dsp:txXfrm>
    </dsp:sp>
    <dsp:sp modelId="{98612C7D-E7BE-45A5-A540-71DBBED667D6}">
      <dsp:nvSpPr>
        <dsp:cNvPr id="0" name=""/>
        <dsp:cNvSpPr/>
      </dsp:nvSpPr>
      <dsp:spPr>
        <a:xfrm>
          <a:off x="6138642" y="243824"/>
          <a:ext cx="144373" cy="164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6138642" y="276734"/>
        <a:ext cx="101061" cy="98731"/>
      </dsp:txXfrm>
    </dsp:sp>
    <dsp:sp modelId="{9BBA4376-F3BB-4C6D-AC37-372E9C299C8B}">
      <dsp:nvSpPr>
        <dsp:cNvPr id="0" name=""/>
        <dsp:cNvSpPr/>
      </dsp:nvSpPr>
      <dsp:spPr>
        <a:xfrm>
          <a:off x="6406765" y="0"/>
          <a:ext cx="684813" cy="6521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E3B81-D1AA-4DBA-8745-85C1A8A9A058}">
      <dsp:nvSpPr>
        <dsp:cNvPr id="0" name=""/>
        <dsp:cNvSpPr/>
      </dsp:nvSpPr>
      <dsp:spPr>
        <a:xfrm>
          <a:off x="6482636" y="391319"/>
          <a:ext cx="684813" cy="652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chemeClr val="tx1"/>
              </a:solidFill>
            </a:rPr>
            <a:t>Registro antincendio</a:t>
          </a:r>
          <a:endParaRPr lang="it-IT" sz="900" kern="1200" dirty="0">
            <a:solidFill>
              <a:schemeClr val="tx1"/>
            </a:solidFill>
          </a:endParaRPr>
        </a:p>
      </dsp:txBody>
      <dsp:txXfrm>
        <a:off x="6501738" y="410421"/>
        <a:ext cx="646609" cy="613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D7DA45B-0A98-4AD1-BC8A-54F8C9C01652}" type="datetimeFigureOut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AC3A27F5-9A20-473A-BFAC-29F8049C22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29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96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6C11F-F46D-4D48-9273-C2F604F37296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141E-6749-4AB0-A0FB-0AAB004C23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6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C541-AC49-4211-820B-41B80407BA26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EDA8-486E-417A-ABAF-DC4A81CAD7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54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2A76-6AB9-44CC-AB5E-47EC16B3D0EC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2AD3-5337-44D5-BB92-C66C2A4541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81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25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0923-7472-4DE9-8E92-08B37B90614B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0000-306D-4FA0-97B9-D58D8FEA0A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33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C6BF-C051-4232-9DCB-395A83AAFF98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AC8A-EC11-46E5-9755-B6DA40EFF5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64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B84D-6DFA-4A85-A9E7-41CA9FBB010A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A3574-03AA-4012-B096-31DFB2569E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81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0C9C-8142-4747-8FE1-E69AEDA6F7BD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3A8D0-1A95-4919-ACEE-203941FE12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60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9BA5-6BE7-4AE3-8CE3-62E0A0DF12DD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6602-4AB4-4F3B-9CD0-7513515440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89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7B2B-C897-4960-A34D-276EA788BA18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2DD8-13C6-47B6-ACE2-4CCBDCB87B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3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3B52-8E2D-4ECE-94EA-05C260A40947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6F51-985D-4011-A7AA-B500756A92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11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5564-695F-4B15-8D2D-E8CA3921F5EE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6DBF-4FD4-41D8-B69A-5B59C9DE5A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02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A8048-C0FB-45DD-A960-E5ADD8EE3FB4}" type="datetime1">
              <a:rPr lang="it-IT"/>
              <a:pPr>
                <a:defRPr/>
              </a:pPr>
              <a:t>06/10/2014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4E3C3-A6F3-49B6-AF9E-51D6399AB6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Sviluppo_sostenibil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hyperlink" Target="http://it.wikipedia.org/wiki/Cultura_manutentiv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8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2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455738" y="2701925"/>
            <a:ext cx="1943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  <a:buFontTx/>
              <a:buNone/>
            </a:pPr>
            <a:endParaRPr lang="it-IT" altLang="it-IT" sz="18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7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3"/>
          <a:stretch>
            <a:fillRect/>
          </a:stretch>
        </p:blipFill>
        <p:spPr bwMode="auto">
          <a:xfrm>
            <a:off x="1814513" y="2701925"/>
            <a:ext cx="7921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3"/>
          <a:stretch>
            <a:fillRect/>
          </a:stretch>
        </p:blipFill>
        <p:spPr bwMode="auto">
          <a:xfrm>
            <a:off x="6731000" y="2765425"/>
            <a:ext cx="8207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754313"/>
            <a:ext cx="14398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565650"/>
            <a:ext cx="8496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82688"/>
            <a:ext cx="84963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702050"/>
            <a:ext cx="2143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3630613"/>
            <a:ext cx="17859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2754313"/>
            <a:ext cx="1247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AutoShape 4"/>
          <p:cNvSpPr>
            <a:spLocks noChangeArrowheads="1"/>
          </p:cNvSpPr>
          <p:nvPr/>
        </p:nvSpPr>
        <p:spPr bwMode="auto">
          <a:xfrm>
            <a:off x="989013" y="2393950"/>
            <a:ext cx="6911975" cy="23495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tx2"/>
                </a:solidFill>
                <a:latin typeface="Arial" charset="0"/>
              </a:rPr>
              <a:t>GESTIONE INTEGRATA DEI SERVIZI MANUTENTIVI</a:t>
            </a:r>
            <a:r>
              <a:rPr lang="it-IT" altLang="it-IT" sz="2400" b="1">
                <a:solidFill>
                  <a:schemeClr val="tx2"/>
                </a:solidFill>
                <a:latin typeface="Arial" charset="0"/>
              </a:rPr>
              <a:t> del patrimonio della Provincia di Genova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84" name="AutoShape 30"/>
          <p:cNvSpPr>
            <a:spLocks noChangeArrowheads="1"/>
          </p:cNvSpPr>
          <p:nvPr/>
        </p:nvSpPr>
        <p:spPr bwMode="auto">
          <a:xfrm>
            <a:off x="1062038" y="4262438"/>
            <a:ext cx="6767512" cy="374650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>
                <a:latin typeface="Arial" charset="0"/>
              </a:rPr>
              <a:t>Arch. Roberta BURRONI           Dott. Francesco SCRIVA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508675"/>
            <a:ext cx="91393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  <a:endParaRPr lang="it-IT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86" name="Picture 17" descr="200px-Provincia_di_Genova-Stem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3336925"/>
            <a:ext cx="8953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20"/>
          <p:cNvSpPr txBox="1">
            <a:spLocks noChangeArrowheads="1"/>
          </p:cNvSpPr>
          <p:nvPr/>
        </p:nvSpPr>
        <p:spPr bwMode="auto">
          <a:xfrm>
            <a:off x="3719513" y="4006850"/>
            <a:ext cx="1452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2060"/>
                </a:solidFill>
              </a:rPr>
              <a:t>Provincia di Genova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812213" y="6405563"/>
            <a:ext cx="331787" cy="365125"/>
          </a:xfrm>
        </p:spPr>
        <p:txBody>
          <a:bodyPr/>
          <a:lstStyle/>
          <a:p>
            <a:pPr>
              <a:defRPr/>
            </a:pPr>
            <a:fld id="{6963EAAD-BA6C-4AF8-8881-386AD4B67924}" type="slidenum">
              <a:rPr lang="it-IT" sz="11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250825" y="4221163"/>
            <a:ext cx="85693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5250" indent="190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it-IT" altLang="it-IT" sz="1600">
              <a:latin typeface="Arial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24000"/>
            <a:ext cx="81438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50825" y="692150"/>
            <a:ext cx="8713788" cy="7239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Il PROCESSO MANUTENTIVO – ciclo di vita utile edificio-</a:t>
            </a:r>
          </a:p>
        </p:txBody>
      </p:sp>
      <p:pic>
        <p:nvPicPr>
          <p:cNvPr id="12295" name="Picture 2" descr="C:\Users\1359\AppData\Local\Microsoft\Windows\Temporary Internet Files\Content.IE5\AXT3OKH3\MC9004342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1609725"/>
            <a:ext cx="13525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o 3"/>
          <p:cNvSpPr/>
          <p:nvPr/>
        </p:nvSpPr>
        <p:spPr>
          <a:xfrm rot="413159">
            <a:off x="719138" y="1497013"/>
            <a:ext cx="2489200" cy="1325562"/>
          </a:xfrm>
          <a:prstGeom prst="homePlat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1200" b="1" dirty="0">
                <a:solidFill>
                  <a:schemeClr val="tx1"/>
                </a:solidFill>
              </a:rPr>
              <a:t>Superamento della tradizionale interpretazione della manutenzione: </a:t>
            </a:r>
            <a:r>
              <a:rPr lang="it-IT" altLang="it-IT" sz="1200" i="1" dirty="0">
                <a:solidFill>
                  <a:schemeClr val="tx1"/>
                </a:solidFill>
              </a:rPr>
              <a:t>d</a:t>
            </a:r>
            <a:r>
              <a:rPr lang="it-IT" altLang="it-IT" sz="1200" dirty="0">
                <a:solidFill>
                  <a:schemeClr val="tx1"/>
                </a:solidFill>
              </a:rPr>
              <a:t>a semplice sommatoria di lavori ad un </a:t>
            </a:r>
            <a:r>
              <a:rPr lang="it-IT" altLang="it-IT" sz="1200" b="1" dirty="0">
                <a:solidFill>
                  <a:schemeClr val="tx1"/>
                </a:solidFill>
              </a:rPr>
              <a:t>insieme di attività e servizi di gestione</a:t>
            </a:r>
            <a:endParaRPr lang="it-IT" altLang="it-IT" sz="1200" b="1" u="sng" dirty="0">
              <a:solidFill>
                <a:schemeClr val="tx1"/>
              </a:solidFill>
            </a:endParaRPr>
          </a:p>
        </p:txBody>
      </p:sp>
      <p:sp>
        <p:nvSpPr>
          <p:cNvPr id="11" name="Segnaposto piè di pagina 7"/>
          <p:cNvSpPr txBox="1">
            <a:spLocks/>
          </p:cNvSpPr>
          <p:nvPr/>
        </p:nvSpPr>
        <p:spPr>
          <a:xfrm>
            <a:off x="0" y="5949950"/>
            <a:ext cx="9144000" cy="504825"/>
          </a:xfrm>
          <a:prstGeom prst="rect">
            <a:avLst/>
          </a:prstGeom>
          <a:ln>
            <a:noFill/>
            <a:prstDash val="sysDot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Arch. Roberta Burroni - Responsabile Ufficio Progettazione e Direzione Lavori Area Edilizia Direzione Lavori Pubblici e Manutenzioni Provincia di Genova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485900" y="2671763"/>
            <a:ext cx="19431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  <a:buFontTx/>
              <a:buNone/>
            </a:pPr>
            <a:endParaRPr lang="it-IT" altLang="it-IT" sz="18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1331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3"/>
          <a:stretch>
            <a:fillRect/>
          </a:stretch>
        </p:blipFill>
        <p:spPr bwMode="auto">
          <a:xfrm>
            <a:off x="1844675" y="2671763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3"/>
          <a:stretch>
            <a:fillRect/>
          </a:stretch>
        </p:blipFill>
        <p:spPr bwMode="auto">
          <a:xfrm>
            <a:off x="6761163" y="2735263"/>
            <a:ext cx="8207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724150"/>
            <a:ext cx="14398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535488"/>
            <a:ext cx="8496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52525"/>
            <a:ext cx="84963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671888"/>
            <a:ext cx="2143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600450"/>
            <a:ext cx="17859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724150"/>
            <a:ext cx="1247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AutoShape 4"/>
          <p:cNvSpPr>
            <a:spLocks noChangeArrowheads="1"/>
          </p:cNvSpPr>
          <p:nvPr/>
        </p:nvSpPr>
        <p:spPr bwMode="auto">
          <a:xfrm>
            <a:off x="1481138" y="2278063"/>
            <a:ext cx="5903912" cy="28400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tx2"/>
                </a:solidFill>
                <a:ea typeface="MS PGothic" pitchFamily="34" charset="-128"/>
              </a:rPr>
              <a:t>GESTIONE INTEGRATA DEI SERVIZI MANUTENTIVI</a:t>
            </a:r>
            <a:r>
              <a:rPr lang="it-IT" altLang="it-IT" sz="2400" b="1">
                <a:solidFill>
                  <a:schemeClr val="tx2"/>
                </a:solidFill>
                <a:ea typeface="MS PGothic" pitchFamily="34" charset="-128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tx2"/>
                </a:solidFill>
                <a:ea typeface="MS PGothic" pitchFamily="34" charset="-128"/>
              </a:rPr>
              <a:t>del patrimonio della Provincia di Genova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800" b="1">
              <a:solidFill>
                <a:schemeClr val="tx2"/>
              </a:solidFill>
              <a:ea typeface="MS PGothic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ea typeface="MS PGothic" pitchFamily="34" charset="-128"/>
              </a:rPr>
              <a:t>“CONTRATTI DI GLOBAL SERVICE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ea typeface="MS PGothic" pitchFamily="34" charset="-128"/>
              </a:rPr>
              <a:t>DI MANUTENZIONE IMMOBILIARE”</a:t>
            </a:r>
          </a:p>
          <a:p>
            <a:pPr algn="ctr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ea typeface="MS PGothic" pitchFamily="34" charset="-128"/>
              </a:rPr>
              <a:t>1998÷2007 – 2008÷2014 </a:t>
            </a:r>
          </a:p>
          <a:p>
            <a:pPr algn="ctr"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it-IT" altLang="it-IT" sz="800" b="1">
              <a:solidFill>
                <a:srgbClr val="FF0000"/>
              </a:solidFill>
              <a:ea typeface="MS PGothic" pitchFamily="34" charset="-128"/>
            </a:endParaRPr>
          </a:p>
          <a:p>
            <a:pPr algn="ctr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it-IT" altLang="it-IT" sz="2000">
                <a:ea typeface="MS PGothic" pitchFamily="34" charset="-128"/>
              </a:rPr>
              <a:t>Dott. Francesco SCRIVA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508675"/>
            <a:ext cx="913932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  <a:endParaRPr lang="it-IT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5870575" y="3357563"/>
            <a:ext cx="2160588" cy="1295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39" name="Rectangle 28"/>
          <p:cNvSpPr>
            <a:spLocks noChangeArrowheads="1"/>
          </p:cNvSpPr>
          <p:nvPr/>
        </p:nvSpPr>
        <p:spPr bwMode="auto">
          <a:xfrm>
            <a:off x="323850" y="2349500"/>
            <a:ext cx="1889125" cy="3846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556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800" u="sng">
              <a:solidFill>
                <a:srgbClr val="FF3300"/>
              </a:solidFill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it-IT" altLang="it-IT" sz="1400" u="sng">
                <a:ea typeface="MS PGothic" pitchFamily="34" charset="-128"/>
              </a:rPr>
              <a:t>Criticità Legge 23/96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ü"/>
            </a:pPr>
            <a:r>
              <a:rPr lang="it-IT" altLang="it-IT" sz="1200">
                <a:ea typeface="MS PGothic" pitchFamily="34" charset="-128"/>
              </a:rPr>
              <a:t>Aumento numero immobili (+51)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ü"/>
            </a:pPr>
            <a:r>
              <a:rPr lang="it-IT" altLang="it-IT" sz="1200">
                <a:ea typeface="MS PGothic" pitchFamily="34" charset="-128"/>
              </a:rPr>
              <a:t>Aumento volumi (+518.000 mc +42%)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it-IT" altLang="it-IT" sz="1400" u="sng">
                <a:ea typeface="MS PGothic" pitchFamily="34" charset="-128"/>
              </a:rPr>
              <a:t>Criticità strutturali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ü"/>
            </a:pPr>
            <a:r>
              <a:rPr lang="it-IT" altLang="it-IT" sz="1200">
                <a:ea typeface="MS PGothic" pitchFamily="34" charset="-128"/>
              </a:rPr>
              <a:t>Carenza di personale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ü"/>
            </a:pPr>
            <a:r>
              <a:rPr lang="it-IT" altLang="it-IT" sz="1200">
                <a:ea typeface="MS PGothic" pitchFamily="34" charset="-128"/>
              </a:rPr>
              <a:t>Pluralità di contratti manutentivi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ü"/>
            </a:pPr>
            <a:r>
              <a:rPr lang="it-IT" altLang="it-IT" sz="1200">
                <a:ea typeface="MS PGothic" pitchFamily="34" charset="-128"/>
              </a:rPr>
              <a:t>Stato manutentivo inadeguato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ü"/>
            </a:pPr>
            <a:r>
              <a:rPr lang="it-IT" altLang="it-IT" sz="1200">
                <a:ea typeface="MS PGothic" pitchFamily="34" charset="-128"/>
              </a:rPr>
              <a:t>Tempi di intervento incerti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buFont typeface="Wingdings" pitchFamily="2" charset="2"/>
              <a:buChar char="ü"/>
            </a:pPr>
            <a:r>
              <a:rPr lang="it-IT" altLang="it-IT" sz="1200">
                <a:ea typeface="MS PGothic" pitchFamily="34" charset="-128"/>
              </a:rPr>
              <a:t>Mancanza di rilievi e censimenti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it-IT" altLang="it-IT" sz="1200">
                <a:ea typeface="MS PGothic" pitchFamily="34" charset="-128"/>
              </a:rPr>
              <a:t>Mancanza sistema informativo</a:t>
            </a:r>
          </a:p>
        </p:txBody>
      </p:sp>
      <p:sp>
        <p:nvSpPr>
          <p:cNvPr id="17411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783638" y="6473825"/>
            <a:ext cx="36036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08255F9-92A7-49DD-B12A-0C617E5B6C78}" type="slidenum">
              <a:rPr lang="it-IT" altLang="it-IT" sz="1100" b="1"/>
              <a:pPr eaLnBrk="1" hangingPunct="1">
                <a:defRPr/>
              </a:pPr>
              <a:t>12</a:t>
            </a:fld>
            <a:endParaRPr lang="it-IT" altLang="it-IT" sz="1100" b="1" dirty="0"/>
          </a:p>
        </p:txBody>
      </p:sp>
      <p:sp>
        <p:nvSpPr>
          <p:cNvPr id="4" name="Rettangolo 3"/>
          <p:cNvSpPr/>
          <p:nvPr/>
        </p:nvSpPr>
        <p:spPr>
          <a:xfrm>
            <a:off x="323850" y="1484313"/>
            <a:ext cx="1871663" cy="831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>
            <a:lvl1pPr marL="355600" indent="-3429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600" b="1" smtClean="0">
                <a:solidFill>
                  <a:srgbClr val="000000"/>
                </a:solidFill>
                <a:cs typeface="Arial" pitchFamily="34" charset="0"/>
              </a:rPr>
              <a:t>     ANALISI </a:t>
            </a:r>
          </a:p>
          <a:p>
            <a:pPr algn="ctr" eaLnBrk="1" hangingPunct="1">
              <a:defRPr/>
            </a:pPr>
            <a:r>
              <a:rPr lang="it-IT" altLang="it-IT" sz="1600" b="1" smtClean="0">
                <a:solidFill>
                  <a:srgbClr val="000000"/>
                </a:solidFill>
                <a:cs typeface="Arial" pitchFamily="34" charset="0"/>
              </a:rPr>
              <a:t>       CRITICITA</a:t>
            </a:r>
            <a:r>
              <a:rPr lang="ja-JP" altLang="it-IT" sz="1600" b="1" smtClean="0">
                <a:solidFill>
                  <a:srgbClr val="000000"/>
                </a:solidFill>
                <a:cs typeface="Arial" pitchFamily="34" charset="0"/>
              </a:rPr>
              <a:t>’</a:t>
            </a:r>
            <a:endParaRPr lang="it-IT" altLang="ja-JP" sz="1600" b="1" smtClean="0">
              <a:solidFill>
                <a:srgbClr val="000000"/>
              </a:solidFill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it-IT" altLang="it-IT" sz="1600" b="1" smtClean="0">
                <a:solidFill>
                  <a:srgbClr val="000000"/>
                </a:solidFill>
                <a:cs typeface="Arial" pitchFamily="34" charset="0"/>
              </a:rPr>
              <a:t>ANTE 1998</a:t>
            </a:r>
          </a:p>
        </p:txBody>
      </p:sp>
      <p:pic>
        <p:nvPicPr>
          <p:cNvPr id="14342" name="Picture 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5540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arrotondato 13"/>
          <p:cNvSpPr/>
          <p:nvPr/>
        </p:nvSpPr>
        <p:spPr>
          <a:xfrm>
            <a:off x="6948488" y="2276475"/>
            <a:ext cx="2087562" cy="11525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1600" b="1" dirty="0">
                <a:solidFill>
                  <a:prstClr val="black"/>
                </a:solidFill>
                <a:cs typeface="Arial" panose="020B0604020202020204" pitchFamily="34" charset="0"/>
              </a:rPr>
              <a:t>CONTRATTO DI GLOBAL SERVICE </a:t>
            </a:r>
          </a:p>
          <a:p>
            <a:pPr algn="ctr">
              <a:defRPr/>
            </a:pPr>
            <a:r>
              <a:rPr lang="it-IT" altLang="it-IT" sz="1400" b="1" dirty="0">
                <a:solidFill>
                  <a:prstClr val="black"/>
                </a:solidFill>
                <a:cs typeface="Arial" panose="020B0604020202020204" pitchFamily="34" charset="0"/>
              </a:rPr>
              <a:t>DI MANUTENZIONE IMMOBILIARE</a:t>
            </a:r>
          </a:p>
        </p:txBody>
      </p:sp>
      <p:sp>
        <p:nvSpPr>
          <p:cNvPr id="5132" name="AutoShape 9"/>
          <p:cNvSpPr>
            <a:spLocks noChangeArrowheads="1"/>
          </p:cNvSpPr>
          <p:nvPr/>
        </p:nvSpPr>
        <p:spPr bwMode="auto">
          <a:xfrm rot="15469052">
            <a:off x="2233613" y="1677988"/>
            <a:ext cx="474662" cy="4619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21" name="Diagramma 20"/>
          <p:cNvGraphicFramePr/>
          <p:nvPr/>
        </p:nvGraphicFramePr>
        <p:xfrm>
          <a:off x="2339752" y="3284984"/>
          <a:ext cx="6585679" cy="320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6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3" y="3933825"/>
            <a:ext cx="1055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2339975" y="2205038"/>
            <a:ext cx="4319588" cy="12938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ea typeface="MS PGothic" pitchFamily="34" charset="-128"/>
              </a:rPr>
              <a:t>con il quale </a:t>
            </a:r>
            <a:r>
              <a:rPr lang="it-IT" altLang="it-IT" sz="1400" b="1">
                <a:solidFill>
                  <a:srgbClr val="000000"/>
                </a:solidFill>
                <a:ea typeface="MS PGothic" pitchFamily="34" charset="-128"/>
              </a:rPr>
              <a:t>si affida ad un unico soggetto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ea typeface="MS PGothic" pitchFamily="34" charset="-128"/>
              </a:rPr>
              <a:t>un </a:t>
            </a:r>
            <a:r>
              <a:rPr lang="it-IT" altLang="it-IT" sz="1400" b="1">
                <a:solidFill>
                  <a:srgbClr val="000000"/>
                </a:solidFill>
                <a:ea typeface="MS PGothic" pitchFamily="34" charset="-128"/>
              </a:rPr>
              <a:t>insieme di attività di manutenzione immobiliare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rgbClr val="000000"/>
                </a:solidFill>
                <a:ea typeface="MS PGothic" pitchFamily="34" charset="-128"/>
              </a:rPr>
              <a:t>con </a:t>
            </a:r>
            <a:r>
              <a:rPr lang="it-IT" altLang="it-IT" sz="1400" b="1" u="sng">
                <a:solidFill>
                  <a:srgbClr val="000000"/>
                </a:solidFill>
                <a:ea typeface="MS PGothic" pitchFamily="34" charset="-128"/>
              </a:rPr>
              <a:t>piena responsabilità sui risultati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1400" b="1">
                <a:solidFill>
                  <a:srgbClr val="000000"/>
                </a:solidFill>
                <a:ea typeface="MS PGothic" pitchFamily="34" charset="-128"/>
              </a:rPr>
              <a:t>in termini di raggiungimento e/o mantenimento di determinati livelli prestazionali  </a:t>
            </a:r>
            <a:endParaRPr lang="it-IT" altLang="it-IT" sz="1400" b="1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0" name="Freccia in giù 9"/>
          <p:cNvSpPr/>
          <p:nvPr/>
        </p:nvSpPr>
        <p:spPr>
          <a:xfrm rot="19808269">
            <a:off x="1844675" y="3390900"/>
            <a:ext cx="1766888" cy="520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1100" dirty="0">
                <a:solidFill>
                  <a:schemeClr val="bg1"/>
                </a:solidFill>
              </a:rPr>
              <a:t>RISULTATI </a:t>
            </a:r>
          </a:p>
          <a:p>
            <a:pPr algn="ctr">
              <a:defRPr/>
            </a:pPr>
            <a:r>
              <a:rPr lang="it-IT" altLang="it-IT" sz="1100" dirty="0">
                <a:solidFill>
                  <a:schemeClr val="bg1"/>
                </a:solidFill>
              </a:rPr>
              <a:t>RAGGIUNTI</a:t>
            </a:r>
          </a:p>
        </p:txBody>
      </p:sp>
      <p:sp>
        <p:nvSpPr>
          <p:cNvPr id="14349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627313" y="1412875"/>
            <a:ext cx="583247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it-IT" sz="1400" kern="0" dirty="0">
                <a:solidFill>
                  <a:prstClr val="black"/>
                </a:solidFill>
              </a:rPr>
              <a:t>La Provincia di Genova nel 1997 ha avviato, tra le prime in Italia, un </a:t>
            </a:r>
            <a:r>
              <a:rPr kumimoji="1" lang="it-IT" sz="1400" b="1" kern="0" dirty="0">
                <a:solidFill>
                  <a:prstClr val="black"/>
                </a:solidFill>
              </a:rPr>
              <a:t>percorso di esternalizzazione  </a:t>
            </a:r>
            <a:r>
              <a:rPr kumimoji="1" lang="it-IT" sz="1400" kern="0" dirty="0">
                <a:solidFill>
                  <a:prstClr val="black"/>
                </a:solidFill>
              </a:rPr>
              <a:t>dei servizi di </a:t>
            </a:r>
            <a:r>
              <a:rPr kumimoji="1" lang="it-IT" sz="1400" kern="0" dirty="0" err="1">
                <a:solidFill>
                  <a:prstClr val="black"/>
                </a:solidFill>
              </a:rPr>
              <a:t>facility</a:t>
            </a:r>
            <a:r>
              <a:rPr kumimoji="1" lang="it-IT" sz="1400" kern="0" dirty="0">
                <a:solidFill>
                  <a:prstClr val="black"/>
                </a:solidFill>
              </a:rPr>
              <a:t> management, per favorire  </a:t>
            </a:r>
            <a:r>
              <a:rPr lang="it-IT" altLang="it-IT" sz="1400" dirty="0">
                <a:cs typeface="Arial" pitchFamily="34" charset="0"/>
              </a:rPr>
              <a:t>la </a:t>
            </a:r>
            <a:r>
              <a:rPr lang="it-IT" altLang="it-IT" sz="1400" b="1" u="sng" dirty="0">
                <a:cs typeface="Arial" pitchFamily="34" charset="0"/>
              </a:rPr>
              <a:t>gestione integrata dei servizi e dei lavori</a:t>
            </a:r>
            <a:r>
              <a:rPr lang="it-IT" altLang="it-IT" sz="1400" dirty="0">
                <a:cs typeface="Arial" pitchFamily="34" charset="0"/>
              </a:rPr>
              <a:t>, </a:t>
            </a:r>
            <a:r>
              <a:rPr lang="it-IT" altLang="it-IT" sz="1400" dirty="0">
                <a:solidFill>
                  <a:prstClr val="black"/>
                </a:solidFill>
                <a:cs typeface="Arial" panose="020B0604020202020204" pitchFamily="34" charset="0"/>
              </a:rPr>
              <a:t>attraverso la formula del</a:t>
            </a:r>
            <a:endParaRPr lang="it-IT" altLang="it-IT" sz="1400" b="1" i="1" dirty="0">
              <a:cs typeface="Arial" pitchFamily="34" charset="0"/>
            </a:endParaRPr>
          </a:p>
        </p:txBody>
      </p:sp>
      <p:sp>
        <p:nvSpPr>
          <p:cNvPr id="14351" name="AutoShape 41"/>
          <p:cNvSpPr>
            <a:spLocks noChangeArrowheads="1"/>
          </p:cNvSpPr>
          <p:nvPr/>
        </p:nvSpPr>
        <p:spPr bwMode="auto">
          <a:xfrm rot="1720843">
            <a:off x="8205788" y="1795463"/>
            <a:ext cx="782637" cy="338137"/>
          </a:xfrm>
          <a:prstGeom prst="curvedDownArrow">
            <a:avLst>
              <a:gd name="adj1" fmla="val 68772"/>
              <a:gd name="adj2" fmla="val 13756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endParaRPr lang="it-IT" altLang="it-IT" sz="1200" b="1">
              <a:solidFill>
                <a:schemeClr val="tx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23850" y="765175"/>
            <a:ext cx="8496300" cy="65405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SCELTA STRATEGICA DI ESTERNALIZZAZIONE -</a:t>
            </a:r>
          </a:p>
        </p:txBody>
      </p:sp>
      <p:sp>
        <p:nvSpPr>
          <p:cNvPr id="2" name="Freccia su 1"/>
          <p:cNvSpPr>
            <a:spLocks noChangeArrowheads="1"/>
          </p:cNvSpPr>
          <p:nvPr/>
        </p:nvSpPr>
        <p:spPr bwMode="auto">
          <a:xfrm rot="-5763231">
            <a:off x="6566694" y="2682081"/>
            <a:ext cx="433388" cy="33337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>
              <a:alpha val="85097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5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774113" y="6381750"/>
            <a:ext cx="36353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4452772-A666-447E-8806-E569428A7BBD}" type="slidenum">
              <a:rPr lang="it-IT" altLang="it-IT" sz="1200" b="1"/>
              <a:pPr eaLnBrk="1" hangingPunct="1">
                <a:defRPr/>
              </a:pPr>
              <a:t>13</a:t>
            </a:fld>
            <a:endParaRPr lang="it-IT" altLang="it-IT" sz="1200" b="1" dirty="0"/>
          </a:p>
        </p:txBody>
      </p:sp>
      <p:sp>
        <p:nvSpPr>
          <p:cNvPr id="5" name="Rettangolo 4"/>
          <p:cNvSpPr/>
          <p:nvPr/>
        </p:nvSpPr>
        <p:spPr>
          <a:xfrm>
            <a:off x="395288" y="1412875"/>
            <a:ext cx="8480425" cy="4824413"/>
          </a:xfrm>
          <a:prstGeom prst="rect">
            <a:avLst/>
          </a:prstGeom>
          <a:solidFill>
            <a:srgbClr val="CC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6700" indent="-266700" eaLnBrk="0" hangingPunct="0"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800"/>
              </a:spcAft>
              <a:buFont typeface="Calibri" pitchFamily="34" charset="0"/>
              <a:buAutoNum type="arabicPeriod"/>
              <a:defRPr/>
            </a:pPr>
            <a:r>
              <a:rPr lang="it-IT" altLang="it-IT" sz="1200" b="1" smtClean="0">
                <a:cs typeface="Arial" pitchFamily="34" charset="0"/>
              </a:rPr>
              <a:t>semplificazione e riduzione delle procedure tecnico-amministrative e dei relativi costi amministrativi </a:t>
            </a:r>
          </a:p>
          <a:p>
            <a:pPr algn="just" eaLnBrk="1" hangingPunct="1">
              <a:spcAft>
                <a:spcPts val="300"/>
              </a:spcAft>
              <a:buFont typeface="Calibri" pitchFamily="34" charset="0"/>
              <a:buAutoNum type="arabicPeriod"/>
              <a:defRPr/>
            </a:pPr>
            <a:r>
              <a:rPr lang="it-IT" altLang="it-IT" sz="1200" b="1" smtClean="0">
                <a:cs typeface="Arial" pitchFamily="34" charset="0"/>
              </a:rPr>
              <a:t>garanzia del raggiungimento e del mantenimento di un risultato</a:t>
            </a:r>
            <a:r>
              <a:rPr lang="it-IT" altLang="it-IT" sz="1200" smtClean="0">
                <a:cs typeface="Arial" pitchFamily="34" charset="0"/>
              </a:rPr>
              <a:t> in termini di :</a:t>
            </a:r>
          </a:p>
          <a:p>
            <a:pPr algn="just" eaLnBrk="1" hangingPunct="1">
              <a:spcAft>
                <a:spcPts val="200"/>
              </a:spcAft>
              <a:buFont typeface="Wingdings" pitchFamily="2" charset="2"/>
              <a:buChar char=""/>
              <a:defRPr/>
            </a:pPr>
            <a:r>
              <a:rPr lang="it-IT" altLang="it-IT" sz="1200" smtClean="0">
                <a:cs typeface="Arial" pitchFamily="34" charset="0"/>
              </a:rPr>
              <a:t>mantenimento e/o miglioramento dei livelli prestazionali dei servizi;</a:t>
            </a:r>
          </a:p>
          <a:p>
            <a:pPr algn="just" eaLnBrk="1" hangingPunct="1">
              <a:spcAft>
                <a:spcPts val="200"/>
              </a:spcAft>
              <a:buFont typeface="Wingdings" pitchFamily="2" charset="2"/>
              <a:buChar char=""/>
              <a:defRPr/>
            </a:pPr>
            <a:r>
              <a:rPr lang="it-IT" altLang="it-IT" sz="1200" smtClean="0">
                <a:cs typeface="Arial" pitchFamily="34" charset="0"/>
              </a:rPr>
              <a:t>garanzie reali circa i tempi d</a:t>
            </a:r>
            <a:r>
              <a:rPr lang="ja-JP" altLang="it-IT" sz="1200" smtClean="0">
                <a:cs typeface="Arial" pitchFamily="34" charset="0"/>
              </a:rPr>
              <a:t>’</a:t>
            </a:r>
            <a:r>
              <a:rPr lang="it-IT" altLang="ja-JP" sz="1200" smtClean="0">
                <a:cs typeface="Arial" pitchFamily="34" charset="0"/>
              </a:rPr>
              <a:t>intervento manutentivi;</a:t>
            </a:r>
          </a:p>
          <a:p>
            <a:pPr algn="just" eaLnBrk="1" hangingPunct="1">
              <a:spcAft>
                <a:spcPts val="200"/>
              </a:spcAft>
              <a:buFont typeface="Wingdings" pitchFamily="2" charset="2"/>
              <a:buChar char=""/>
              <a:defRPr/>
            </a:pPr>
            <a:r>
              <a:rPr lang="it-IT" altLang="it-IT" sz="1200" smtClean="0">
                <a:cs typeface="Arial" pitchFamily="34" charset="0"/>
              </a:rPr>
              <a:t>maggiore flessibilità operativa rispetto all</a:t>
            </a:r>
            <a:r>
              <a:rPr lang="ja-JP" altLang="it-IT" sz="1200" smtClean="0">
                <a:cs typeface="Arial" pitchFamily="34" charset="0"/>
              </a:rPr>
              <a:t>’</a:t>
            </a:r>
            <a:r>
              <a:rPr lang="it-IT" altLang="ja-JP" sz="1200" smtClean="0">
                <a:cs typeface="Arial" pitchFamily="34" charset="0"/>
              </a:rPr>
              <a:t>organizzazione interna dell</a:t>
            </a:r>
            <a:r>
              <a:rPr lang="ja-JP" altLang="it-IT" sz="1200" smtClean="0">
                <a:cs typeface="Arial" pitchFamily="34" charset="0"/>
              </a:rPr>
              <a:t>’</a:t>
            </a:r>
            <a:r>
              <a:rPr lang="it-IT" altLang="ja-JP" sz="1200" smtClean="0">
                <a:cs typeface="Arial" pitchFamily="34" charset="0"/>
              </a:rPr>
              <a:t>ente </a:t>
            </a:r>
          </a:p>
          <a:p>
            <a:pPr algn="just" eaLnBrk="1" hangingPunct="1">
              <a:spcAft>
                <a:spcPts val="200"/>
              </a:spcAft>
              <a:buFont typeface="Wingdings" pitchFamily="2" charset="2"/>
              <a:buChar char=""/>
              <a:defRPr/>
            </a:pPr>
            <a:r>
              <a:rPr lang="it-IT" altLang="it-IT" sz="1200" smtClean="0">
                <a:cs typeface="Arial" pitchFamily="34" charset="0"/>
              </a:rPr>
              <a:t>riduzione della manutenzione a guasto (riparativa) a favore di quella preventiva/programmata;</a:t>
            </a:r>
          </a:p>
          <a:p>
            <a:pPr algn="just" eaLnBrk="1" hangingPunct="1">
              <a:spcAft>
                <a:spcPts val="200"/>
              </a:spcAft>
              <a:buFont typeface="Wingdings" pitchFamily="2" charset="2"/>
              <a:buChar char=""/>
              <a:defRPr/>
            </a:pPr>
            <a:r>
              <a:rPr lang="it-IT" altLang="it-IT" sz="1200" smtClean="0">
                <a:cs typeface="Arial" pitchFamily="34" charset="0"/>
              </a:rPr>
              <a:t>miglioramento del grado di soddisfazione dell</a:t>
            </a:r>
            <a:r>
              <a:rPr lang="ja-JP" altLang="it-IT" sz="1200" smtClean="0">
                <a:cs typeface="Arial" pitchFamily="34" charset="0"/>
              </a:rPr>
              <a:t>’</a:t>
            </a:r>
            <a:r>
              <a:rPr lang="it-IT" altLang="ja-JP" sz="1200" smtClean="0">
                <a:cs typeface="Arial" pitchFamily="34" charset="0"/>
              </a:rPr>
              <a:t>utenza (customer satisfaction)</a:t>
            </a:r>
          </a:p>
          <a:p>
            <a:pPr algn="just" eaLnBrk="1" hangingPunct="1">
              <a:spcAft>
                <a:spcPts val="800"/>
              </a:spcAft>
              <a:buFont typeface="Wingdings" pitchFamily="2" charset="2"/>
              <a:buChar char=""/>
              <a:defRPr/>
            </a:pPr>
            <a:r>
              <a:rPr lang="it-IT" altLang="it-IT" sz="1200" smtClean="0">
                <a:cs typeface="Arial" pitchFamily="34" charset="0"/>
              </a:rPr>
              <a:t>investimenti per la riqualificazione tecnologica ed energetica del patrimonio</a:t>
            </a:r>
          </a:p>
          <a:p>
            <a:pPr algn="just" eaLnBrk="1" hangingPunct="1">
              <a:spcAft>
                <a:spcPts val="600"/>
              </a:spcAft>
              <a:buFont typeface="Calibri" pitchFamily="34" charset="0"/>
              <a:buAutoNum type="arabicPeriod" startAt="3"/>
              <a:defRPr/>
            </a:pPr>
            <a:r>
              <a:rPr lang="it-IT" altLang="it-IT" sz="1200" b="1" smtClean="0">
                <a:cs typeface="Arial" pitchFamily="34" charset="0"/>
              </a:rPr>
              <a:t>garanzia e supporto tecnico/normativo in merito allo svolgimento delle attività manutentive programmate connesse agli obblighi di legge in materia di prevenzione incendi </a:t>
            </a:r>
            <a:r>
              <a:rPr lang="it-IT" altLang="it-IT" sz="1200" smtClean="0">
                <a:cs typeface="Arial" pitchFamily="34" charset="0"/>
              </a:rPr>
              <a:t>(controlli, verifiche periodiche, interventi di manutenzione, informazione, tenuta registri ai sensi D.P.R. 151/2011) </a:t>
            </a:r>
            <a:r>
              <a:rPr lang="it-IT" altLang="it-IT" sz="1200" b="1" smtClean="0">
                <a:cs typeface="Arial" pitchFamily="34" charset="0"/>
              </a:rPr>
              <a:t>ed in generale per la sicurezza sui luoghi di lavoro </a:t>
            </a:r>
            <a:r>
              <a:rPr lang="it-IT" altLang="it-IT" sz="1200" smtClean="0">
                <a:cs typeface="Arial" pitchFamily="34" charset="0"/>
              </a:rPr>
              <a:t>(D.Lgs. 81/2008)</a:t>
            </a:r>
          </a:p>
          <a:p>
            <a:pPr algn="just" eaLnBrk="1" hangingPunct="1">
              <a:spcAft>
                <a:spcPts val="300"/>
              </a:spcAft>
              <a:buFont typeface="Calibri" pitchFamily="34" charset="0"/>
              <a:buAutoNum type="arabicPeriod" startAt="3"/>
              <a:defRPr/>
            </a:pPr>
            <a:r>
              <a:rPr lang="it-IT" altLang="it-IT" sz="1200" smtClean="0">
                <a:cs typeface="Arial" pitchFamily="34" charset="0"/>
              </a:rPr>
              <a:t>dal punto di vista </a:t>
            </a:r>
            <a:r>
              <a:rPr lang="it-IT" altLang="it-IT" sz="1200" b="1" smtClean="0">
                <a:cs typeface="Arial" pitchFamily="34" charset="0"/>
              </a:rPr>
              <a:t>economico finanziario </a:t>
            </a:r>
            <a:r>
              <a:rPr lang="it-IT" altLang="it-IT" sz="1200" smtClean="0">
                <a:cs typeface="Arial" pitchFamily="34" charset="0"/>
              </a:rPr>
              <a:t>: </a:t>
            </a:r>
          </a:p>
          <a:p>
            <a:pPr algn="just" eaLnBrk="1" hangingPunct="1">
              <a:spcAft>
                <a:spcPts val="300"/>
              </a:spcAft>
              <a:buFont typeface="Wingdings" pitchFamily="2" charset="2"/>
              <a:buChar char=""/>
              <a:defRPr/>
            </a:pPr>
            <a:r>
              <a:rPr lang="it-IT" altLang="it-IT" sz="1200" b="1" smtClean="0">
                <a:cs typeface="Arial" pitchFamily="34" charset="0"/>
              </a:rPr>
              <a:t>riduzione dei costi sostenuti per i servizi</a:t>
            </a:r>
          </a:p>
          <a:p>
            <a:pPr algn="just" eaLnBrk="1" hangingPunct="1">
              <a:spcAft>
                <a:spcPts val="800"/>
              </a:spcAft>
              <a:buFont typeface="Wingdings" pitchFamily="2" charset="2"/>
              <a:buChar char=""/>
              <a:defRPr/>
            </a:pPr>
            <a:r>
              <a:rPr lang="it-IT" altLang="it-IT" sz="1200" b="1" smtClean="0">
                <a:cs typeface="Arial" pitchFamily="34" charset="0"/>
              </a:rPr>
              <a:t>minor incidenza costi fissi e operativi</a:t>
            </a:r>
            <a:r>
              <a:rPr lang="it-IT" altLang="it-IT" sz="1200" smtClean="0">
                <a:cs typeface="Arial" pitchFamily="34" charset="0"/>
              </a:rPr>
              <a:t>, impegni finanziari chiari e prevedibili, maggiore monitoraggio e controllo spesa</a:t>
            </a:r>
          </a:p>
          <a:p>
            <a:pPr algn="just" eaLnBrk="1" hangingPunct="1">
              <a:spcAft>
                <a:spcPts val="800"/>
              </a:spcAft>
              <a:buFont typeface="Calibri" pitchFamily="34" charset="0"/>
              <a:buAutoNum type="arabicPeriod" startAt="5"/>
              <a:defRPr/>
            </a:pPr>
            <a:r>
              <a:rPr lang="it-IT" altLang="it-IT" sz="1200" b="1" smtClean="0">
                <a:cs typeface="Arial" pitchFamily="34" charset="0"/>
              </a:rPr>
              <a:t>opportunità di concentrarsi sulle attività ritenute strategiche</a:t>
            </a:r>
            <a:r>
              <a:rPr lang="it-IT" altLang="it-IT" sz="1200" smtClean="0">
                <a:cs typeface="Arial" pitchFamily="34" charset="0"/>
              </a:rPr>
              <a:t> (core business), rinunciando a compiti esecutivi, e conseguente </a:t>
            </a:r>
            <a:r>
              <a:rPr lang="it-IT" altLang="it-IT" sz="1200" b="1" smtClean="0">
                <a:cs typeface="Arial" pitchFamily="34" charset="0"/>
              </a:rPr>
              <a:t>riorganizzazione più efficiente della struttura tecnica interna </a:t>
            </a:r>
            <a:r>
              <a:rPr lang="it-IT" altLang="it-IT" sz="1200" smtClean="0">
                <a:cs typeface="Arial" pitchFamily="34" charset="0"/>
              </a:rPr>
              <a:t>(reimpiego/riqualificazione del personale a compiti di controllo), </a:t>
            </a:r>
          </a:p>
          <a:p>
            <a:pPr algn="just" eaLnBrk="1" hangingPunct="1">
              <a:spcAft>
                <a:spcPts val="800"/>
              </a:spcAft>
              <a:buFont typeface="Calibri" pitchFamily="34" charset="0"/>
              <a:buAutoNum type="arabicPeriod" startAt="5"/>
              <a:defRPr/>
            </a:pPr>
            <a:r>
              <a:rPr lang="it-IT" altLang="it-IT" sz="1200" b="1" smtClean="0">
                <a:cs typeface="Arial" pitchFamily="34" charset="0"/>
              </a:rPr>
              <a:t>puntuale conoscenza e monitoraggio dello stato d</a:t>
            </a:r>
            <a:r>
              <a:rPr lang="ja-JP" altLang="it-IT" sz="1200" b="1" smtClean="0">
                <a:cs typeface="Arial" pitchFamily="34" charset="0"/>
              </a:rPr>
              <a:t>’</a:t>
            </a:r>
            <a:r>
              <a:rPr lang="it-IT" altLang="ja-JP" sz="1200" b="1" smtClean="0">
                <a:cs typeface="Arial" pitchFamily="34" charset="0"/>
              </a:rPr>
              <a:t>uso e di conservazione del patrimonio </a:t>
            </a:r>
            <a:r>
              <a:rPr lang="it-IT" altLang="ja-JP" sz="1200" smtClean="0">
                <a:cs typeface="Arial" pitchFamily="34" charset="0"/>
              </a:rPr>
              <a:t>(Anagrafe edilizia e sistema informativo-informatico integrato a supporto programmazione, organizzazione, gestione e controllo dei servizi/interventi)</a:t>
            </a:r>
          </a:p>
          <a:p>
            <a:pPr algn="just" eaLnBrk="1" hangingPunct="1">
              <a:spcAft>
                <a:spcPts val="800"/>
              </a:spcAft>
              <a:buFont typeface="Calibri" pitchFamily="34" charset="0"/>
              <a:buAutoNum type="arabicPeriod" startAt="5"/>
              <a:defRPr/>
            </a:pPr>
            <a:r>
              <a:rPr lang="it-IT" altLang="it-IT" sz="1200" smtClean="0">
                <a:cs typeface="Arial" pitchFamily="34" charset="0"/>
              </a:rPr>
              <a:t>adozione di un </a:t>
            </a:r>
            <a:r>
              <a:rPr lang="it-IT" altLang="it-IT" sz="1200" b="1" smtClean="0">
                <a:cs typeface="Arial" pitchFamily="34" charset="0"/>
              </a:rPr>
              <a:t>sistema efficace di controlli e valutazioni periodiche</a:t>
            </a:r>
            <a:endParaRPr lang="it-IT" altLang="it-IT" sz="1200" smtClean="0">
              <a:cs typeface="Arial" pitchFamily="34" charset="0"/>
            </a:endParaRPr>
          </a:p>
          <a:p>
            <a:pPr algn="just" eaLnBrk="1" hangingPunct="1">
              <a:buFont typeface="Calibri" pitchFamily="34" charset="0"/>
              <a:buAutoNum type="arabicPeriod" startAt="5"/>
              <a:defRPr/>
            </a:pPr>
            <a:r>
              <a:rPr lang="it-IT" altLang="it-IT" sz="1200" b="1" smtClean="0">
                <a:cs typeface="Arial" pitchFamily="34" charset="0"/>
              </a:rPr>
              <a:t>valorizzazione dell’edificio </a:t>
            </a:r>
            <a:r>
              <a:rPr lang="it-IT" altLang="it-IT" sz="1200" smtClean="0">
                <a:cs typeface="Arial" pitchFamily="34" charset="0"/>
              </a:rPr>
              <a:t>e </a:t>
            </a:r>
            <a:r>
              <a:rPr lang="it-IT" altLang="it-IT" sz="1200" b="1" smtClean="0">
                <a:cs typeface="Arial" pitchFamily="34" charset="0"/>
              </a:rPr>
              <a:t>ottimizzazione degli spazi interni e degli usi dell</a:t>
            </a:r>
            <a:r>
              <a:rPr lang="ja-JP" altLang="it-IT" sz="1200" b="1" smtClean="0">
                <a:cs typeface="Arial" pitchFamily="34" charset="0"/>
              </a:rPr>
              <a:t>’</a:t>
            </a:r>
            <a:r>
              <a:rPr lang="it-IT" altLang="ja-JP" sz="1200" b="1" smtClean="0">
                <a:cs typeface="Arial" pitchFamily="34" charset="0"/>
              </a:rPr>
              <a:t>immobile</a:t>
            </a:r>
            <a:endParaRPr lang="it-IT" altLang="it-IT" sz="1200" b="1" smtClean="0"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427538" y="-1611313"/>
            <a:ext cx="8353425" cy="8413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ct val="30000"/>
              </a:spcAft>
              <a:defRPr/>
            </a:pPr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2000" b="1" dirty="0">
                <a:solidFill>
                  <a:srgbClr val="FF0000"/>
                </a:solidFill>
                <a:latin typeface="Comic Sans MS" pitchFamily="66" charset="0"/>
              </a:rPr>
              <a:t>- BENEFICI E VANTAGGI GLOBAL SERVICE -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95288" y="692150"/>
            <a:ext cx="8497887" cy="65563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spcAft>
                <a:spcPts val="300"/>
              </a:spcAft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BENEFICI E VANTAGGI GLOBAL SERVICE-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 di testo 39"/>
          <p:cNvSpPr txBox="1">
            <a:spLocks noChangeArrowheads="1"/>
          </p:cNvSpPr>
          <p:nvPr/>
        </p:nvSpPr>
        <p:spPr bwMode="auto">
          <a:xfrm>
            <a:off x="5651500" y="4905375"/>
            <a:ext cx="3048000" cy="1376363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9AB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449263" algn="r"/>
                <a:tab pos="2984500" algn="r"/>
                <a:tab pos="571500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49263" algn="r"/>
                <a:tab pos="2984500" algn="r"/>
                <a:tab pos="571500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 u="sng">
              <a:solidFill>
                <a:srgbClr val="FF0000"/>
              </a:solidFill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 u="sng">
              <a:solidFill>
                <a:srgbClr val="FF0000"/>
              </a:solidFill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1200" b="1" u="sng">
                <a:solidFill>
                  <a:srgbClr val="FF0000"/>
                </a:solidFill>
                <a:latin typeface="Arial" charset="0"/>
                <a:ea typeface="MS PGothic" pitchFamily="34" charset="-128"/>
                <a:cs typeface="Times New Roman" pitchFamily="18" charset="0"/>
              </a:rPr>
              <a:t>Fonti rinnovabili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it-IT" sz="1100">
                <a:latin typeface="Arial" charset="0"/>
                <a:ea typeface="MS PGothic" pitchFamily="34" charset="-128"/>
                <a:cs typeface="Times New Roman" pitchFamily="18" charset="0"/>
              </a:rPr>
              <a:t>n.  16   impianti fotovoltaici (291 KWp)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>
                <a:latin typeface="Arial" charset="0"/>
                <a:ea typeface="MS PGothic" pitchFamily="34" charset="-128"/>
                <a:cs typeface="Times New Roman" pitchFamily="18" charset="0"/>
              </a:rPr>
              <a:t>n.    6   impianti solari termici</a:t>
            </a:r>
            <a:endParaRPr lang="it-IT" altLang="it-IT" sz="1100">
              <a:latin typeface="Arial" charset="0"/>
              <a:ea typeface="MS PGothic" pitchFamily="34" charset="-128"/>
            </a:endParaRPr>
          </a:p>
        </p:txBody>
      </p:sp>
      <p:sp>
        <p:nvSpPr>
          <p:cNvPr id="16387" name="Casella di testo 20"/>
          <p:cNvSpPr txBox="1">
            <a:spLocks noChangeArrowheads="1"/>
          </p:cNvSpPr>
          <p:nvPr/>
        </p:nvSpPr>
        <p:spPr bwMode="auto">
          <a:xfrm>
            <a:off x="3563938" y="4797425"/>
            <a:ext cx="2009775" cy="1474788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9AB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449263" algn="r"/>
                <a:tab pos="2984500" algn="r"/>
                <a:tab pos="571500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49263" algn="r"/>
                <a:tab pos="2984500" algn="r"/>
                <a:tab pos="571500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000" b="1" u="sng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000" b="1" u="sng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000" b="1" u="sng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000" b="1" u="sng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1200" b="1" u="sng">
                <a:latin typeface="Arial" charset="0"/>
                <a:ea typeface="MS PGothic" pitchFamily="34" charset="-128"/>
                <a:cs typeface="Times New Roman" pitchFamily="18" charset="0"/>
              </a:rPr>
              <a:t>Impianti elevatori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1100">
                <a:latin typeface="Arial" charset="0"/>
                <a:ea typeface="MS PGothic" pitchFamily="34" charset="-128"/>
                <a:cs typeface="Times New Roman" pitchFamily="18" charset="0"/>
              </a:rPr>
              <a:t>97 ascensori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>
                <a:latin typeface="Arial" charset="0"/>
                <a:ea typeface="MS PGothic" pitchFamily="34" charset="-128"/>
                <a:cs typeface="Times New Roman" pitchFamily="18" charset="0"/>
              </a:rPr>
              <a:t>45 montascale</a:t>
            </a:r>
            <a:endParaRPr lang="it-IT" altLang="it-IT" sz="1100">
              <a:latin typeface="Arial" charset="0"/>
              <a:ea typeface="MS PGothic" pitchFamily="34" charset="-128"/>
            </a:endParaRPr>
          </a:p>
        </p:txBody>
      </p:sp>
      <p:sp>
        <p:nvSpPr>
          <p:cNvPr id="16388" name="Casella di testo 18"/>
          <p:cNvSpPr txBox="1">
            <a:spLocks noChangeArrowheads="1"/>
          </p:cNvSpPr>
          <p:nvPr/>
        </p:nvSpPr>
        <p:spPr bwMode="auto">
          <a:xfrm>
            <a:off x="684213" y="4797425"/>
            <a:ext cx="2809875" cy="1439863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9AB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80975" algn="r"/>
                <a:tab pos="449263" algn="r"/>
                <a:tab pos="450850" algn="r"/>
                <a:tab pos="2984500" algn="r"/>
                <a:tab pos="571500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80975" algn="r"/>
                <a:tab pos="449263" algn="r"/>
                <a:tab pos="450850" algn="r"/>
                <a:tab pos="2984500" algn="r"/>
                <a:tab pos="571500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80975" algn="r"/>
                <a:tab pos="449263" algn="r"/>
                <a:tab pos="450850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80975" algn="r"/>
                <a:tab pos="449263" algn="r"/>
                <a:tab pos="450850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80975" algn="r"/>
                <a:tab pos="449263" algn="r"/>
                <a:tab pos="450850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r"/>
                <a:tab pos="449263" algn="r"/>
                <a:tab pos="450850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r"/>
                <a:tab pos="449263" algn="r"/>
                <a:tab pos="450850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r"/>
                <a:tab pos="449263" algn="r"/>
                <a:tab pos="450850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r"/>
                <a:tab pos="449263" algn="r"/>
                <a:tab pos="450850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 u="sng">
                <a:solidFill>
                  <a:srgbClr val="FF0000"/>
                </a:solidFill>
                <a:latin typeface="Arial" charset="0"/>
                <a:ea typeface="MS PGothic" pitchFamily="34" charset="-128"/>
                <a:cs typeface="Times New Roman" pitchFamily="18" charset="0"/>
              </a:rPr>
              <a:t>Servizio Energia</a:t>
            </a:r>
            <a:endParaRPr lang="it-IT" altLang="it-IT" sz="1200" b="1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000" b="1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b="1">
                <a:latin typeface="Arial" charset="0"/>
                <a:ea typeface="MS PGothic" pitchFamily="34" charset="-128"/>
                <a:cs typeface="Times New Roman" pitchFamily="18" charset="0"/>
              </a:rPr>
              <a:t>Volume riscaldato   mc  1.430.000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100" b="1">
                <a:latin typeface="Arial" charset="0"/>
                <a:ea typeface="MS PGothic" pitchFamily="34" charset="-128"/>
                <a:cs typeface="Times New Roman" pitchFamily="18" charset="0"/>
              </a:rPr>
              <a:t>Totale Impianti    n. 67 </a:t>
            </a:r>
            <a:endParaRPr lang="it-IT" altLang="it-IT" sz="1100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  <a:ea typeface="MS PGothic" pitchFamily="34" charset="-128"/>
                <a:cs typeface="Times New Roman" pitchFamily="18" charset="0"/>
              </a:rPr>
              <a:t>n. 	63   gas  (di cui n. 9 calderine)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  <a:ea typeface="MS PGothic" pitchFamily="34" charset="-128"/>
                <a:cs typeface="Times New Roman" pitchFamily="18" charset="0"/>
              </a:rPr>
              <a:t>n. 	  4    gasolio</a:t>
            </a:r>
            <a:endParaRPr lang="it-IT" altLang="it-IT" sz="1800">
              <a:latin typeface="Arial" charset="0"/>
              <a:ea typeface="MS PGothic" pitchFamily="34" charset="-128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4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772525" y="6418263"/>
            <a:ext cx="363538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D66C102-A41D-4E33-B1A3-D63F7339EA04}" type="slidenum">
              <a:rPr lang="it-IT" altLang="it-IT" sz="1200" b="1"/>
              <a:pPr eaLnBrk="1" hangingPunct="1">
                <a:defRPr/>
              </a:pPr>
              <a:t>14</a:t>
            </a:fld>
            <a:endParaRPr lang="it-IT" altLang="it-IT" sz="1200" b="1" dirty="0"/>
          </a:p>
        </p:txBody>
      </p:sp>
      <p:graphicFrame>
        <p:nvGraphicFramePr>
          <p:cNvPr id="21518" name="Tabella 21517"/>
          <p:cNvGraphicFramePr>
            <a:graphicFrameLocks noGrp="1"/>
          </p:cNvGraphicFramePr>
          <p:nvPr/>
        </p:nvGraphicFramePr>
        <p:xfrm>
          <a:off x="684213" y="3789363"/>
          <a:ext cx="5113337" cy="863600"/>
        </p:xfrm>
        <a:graphic>
          <a:graphicData uri="http://schemas.openxmlformats.org/drawingml/2006/table">
            <a:tbl>
              <a:tblPr/>
              <a:tblGrid>
                <a:gridCol w="788987"/>
                <a:gridCol w="43243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it-IT" sz="1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BACINO DI UTENZA </a:t>
                      </a:r>
                      <a:r>
                        <a:rPr kumimoji="0" lang="it-IT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 circa</a:t>
                      </a:r>
                      <a:r>
                        <a:rPr kumimoji="0" lang="it-IT" sz="1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35.000 persone</a:t>
                      </a: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: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0"/>
                        <a:buChar char=""/>
                        <a:tabLst>
                          <a:tab pos="449263" algn="l"/>
                        </a:tabLst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33.400 negli edifici scolastici (</a:t>
                      </a:r>
                      <a:r>
                        <a:rPr kumimoji="0" lang="it-IT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personale docente e non docente, e circa 29.000 alunni)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charset="0"/>
                        <a:buChar char=""/>
                        <a:tabLst>
                          <a:tab pos="449263" algn="l"/>
                        </a:tabLst>
                      </a:pPr>
                      <a:r>
                        <a:rPr kumimoji="0" lang="it-IT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1.600  negli altri edifici istituzionali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8038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6398" name="Gruppo 57"/>
          <p:cNvGrpSpPr>
            <a:grpSpLocks/>
          </p:cNvGrpSpPr>
          <p:nvPr/>
        </p:nvGrpSpPr>
        <p:grpSpPr bwMode="auto">
          <a:xfrm>
            <a:off x="611188" y="2060575"/>
            <a:ext cx="8056562" cy="755650"/>
            <a:chOff x="1054" y="38909"/>
            <a:chExt cx="88350" cy="8165"/>
          </a:xfrm>
        </p:grpSpPr>
        <p:sp>
          <p:nvSpPr>
            <p:cNvPr id="16434" name="Rectangle 100"/>
            <p:cNvSpPr>
              <a:spLocks noChangeArrowheads="1"/>
            </p:cNvSpPr>
            <p:nvPr/>
          </p:nvSpPr>
          <p:spPr bwMode="auto">
            <a:xfrm>
              <a:off x="34220" y="39687"/>
              <a:ext cx="22017" cy="700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55588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2984500" algn="l"/>
                  <a:tab pos="5715000" algn="r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2984500" algn="l"/>
                  <a:tab pos="5715000" algn="r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2984500" algn="l"/>
                  <a:tab pos="5715000" algn="r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800" b="1">
                  <a:solidFill>
                    <a:srgbClr val="FF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 </a:t>
              </a:r>
              <a:endParaRPr lang="it-IT" altLang="it-IT" sz="1000"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Volumetria totale</a:t>
              </a:r>
              <a:endParaRPr lang="it-IT" altLang="it-IT" sz="1000"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~ mc 1.800.000</a:t>
              </a:r>
              <a:endParaRPr lang="it-IT" altLang="it-IT" sz="1000"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16435" name="Rectangle 118"/>
            <p:cNvSpPr>
              <a:spLocks noChangeArrowheads="1"/>
            </p:cNvSpPr>
            <p:nvPr/>
          </p:nvSpPr>
          <p:spPr bwMode="auto">
            <a:xfrm>
              <a:off x="1054" y="38909"/>
              <a:ext cx="26723" cy="816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355600" indent="-346075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2984500" algn="l"/>
                  <a:tab pos="5715000" algn="r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2984500" algn="l"/>
                  <a:tab pos="5715000" algn="r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2984500" algn="l"/>
                  <a:tab pos="5715000" algn="r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338"/>
                </a:spcAft>
                <a:buFontTx/>
                <a:buNone/>
              </a:pPr>
              <a:r>
                <a:rPr lang="it-IT" altLang="it-IT" sz="1000" b="1" u="sng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in </a:t>
              </a:r>
              <a:r>
                <a:rPr lang="it-IT" altLang="it-IT" sz="1200" b="1" u="sng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Manutenzione </a:t>
              </a:r>
              <a:endParaRPr lang="it-IT" altLang="it-IT" sz="1000"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338"/>
                </a:spcAft>
                <a:buFontTx/>
                <a:buNone/>
              </a:pPr>
              <a:r>
                <a:rPr lang="it-IT" altLang="it-IT" sz="1200" b="1" u="sng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ordinaria</a:t>
              </a:r>
              <a:r>
                <a:rPr lang="it-IT" altLang="it-IT" sz="1000" b="1">
                  <a:solidFill>
                    <a:srgbClr val="0033CC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 </a:t>
              </a:r>
              <a:endParaRPr lang="it-IT" altLang="it-IT" sz="1000"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338"/>
                </a:spcAft>
                <a:buFontTx/>
                <a:buNone/>
              </a:pPr>
              <a:r>
                <a:rPr lang="it-IT" altLang="it-IT" sz="1100" b="1">
                  <a:latin typeface="Arial" charset="0"/>
                  <a:ea typeface="MS PGothic" pitchFamily="34" charset="-128"/>
                  <a:cs typeface="Times New Roman" pitchFamily="18" charset="0"/>
                </a:rPr>
                <a:t>~</a:t>
              </a:r>
              <a:r>
                <a:rPr lang="it-IT" altLang="it-IT" sz="1000" b="1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mc. 1.600.000 - 140 attività</a:t>
              </a:r>
              <a:endParaRPr lang="it-IT" altLang="it-IT" sz="1000"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16436" name="Rectangle 120"/>
            <p:cNvSpPr>
              <a:spLocks noChangeArrowheads="1"/>
            </p:cNvSpPr>
            <p:nvPr/>
          </p:nvSpPr>
          <p:spPr bwMode="auto">
            <a:xfrm>
              <a:off x="61068" y="38909"/>
              <a:ext cx="28336" cy="805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265113" indent="-255588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2984500" algn="l"/>
                  <a:tab pos="5715000" algn="r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2984500" algn="l"/>
                  <a:tab pos="5715000" algn="r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2984500" algn="l"/>
                  <a:tab pos="5715000" algn="r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2984500" algn="l"/>
                  <a:tab pos="5715000" algn="r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338"/>
                </a:spcAft>
                <a:buFontTx/>
                <a:buNone/>
              </a:pPr>
              <a:r>
                <a:rPr lang="it-IT" altLang="it-IT" sz="1000" b="1" u="sng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in </a:t>
              </a:r>
              <a:r>
                <a:rPr lang="it-IT" altLang="it-IT" sz="1200" b="1" u="sng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Manutenzione </a:t>
              </a:r>
              <a:endParaRPr lang="it-IT" altLang="it-IT" sz="1000"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338"/>
                </a:spcAft>
                <a:buFontTx/>
                <a:buNone/>
              </a:pPr>
              <a:r>
                <a:rPr lang="it-IT" altLang="it-IT" sz="1200" b="1" u="sng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straordinaria</a:t>
              </a:r>
              <a:r>
                <a:rPr lang="it-IT" altLang="it-IT" sz="1000" b="1">
                  <a:solidFill>
                    <a:srgbClr val="0033CC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 </a:t>
              </a:r>
              <a:endParaRPr lang="it-IT" altLang="it-IT" sz="1000"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100" b="1">
                  <a:latin typeface="Arial" charset="0"/>
                  <a:ea typeface="MS PGothic" pitchFamily="34" charset="-128"/>
                  <a:cs typeface="Times New Roman" pitchFamily="18" charset="0"/>
                </a:rPr>
                <a:t>~</a:t>
              </a:r>
              <a:r>
                <a:rPr lang="it-IT" altLang="it-IT" sz="1000" b="1">
                  <a:solidFill>
                    <a:srgbClr val="000000"/>
                  </a:solidFill>
                  <a:latin typeface="Arial" charset="0"/>
                  <a:ea typeface="MS PGothic" pitchFamily="34" charset="-128"/>
                  <a:cs typeface="Times New Roman" pitchFamily="18" charset="0"/>
                </a:rPr>
                <a:t>mc. 1.800.000 -  200 attività</a:t>
              </a:r>
              <a:endParaRPr lang="it-IT" altLang="it-IT" sz="1000">
                <a:latin typeface="Times New Roman" pitchFamily="18" charset="0"/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16437" name="AutoShape 8"/>
            <p:cNvSpPr>
              <a:spLocks noChangeArrowheads="1"/>
            </p:cNvSpPr>
            <p:nvPr/>
          </p:nvSpPr>
          <p:spPr bwMode="auto">
            <a:xfrm>
              <a:off x="28692" y="41243"/>
              <a:ext cx="3455" cy="3724"/>
            </a:xfrm>
            <a:prstGeom prst="leftArrow">
              <a:avLst>
                <a:gd name="adj1" fmla="val 50000"/>
                <a:gd name="adj2" fmla="val 24991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4492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4492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4492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4492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4492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4492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4492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4492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4492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 </a:t>
              </a:r>
            </a:p>
          </p:txBody>
        </p:sp>
      </p:grpSp>
      <p:pic>
        <p:nvPicPr>
          <p:cNvPr id="16399" name="Immagine 2" descr="MP90041182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0" name="Group 104"/>
          <p:cNvGrpSpPr>
            <a:grpSpLocks noChangeAspect="1"/>
          </p:cNvGrpSpPr>
          <p:nvPr/>
        </p:nvGrpSpPr>
        <p:grpSpPr bwMode="auto">
          <a:xfrm>
            <a:off x="2843213" y="4868863"/>
            <a:ext cx="592137" cy="593725"/>
            <a:chOff x="1519" y="3294"/>
            <a:chExt cx="582" cy="582"/>
          </a:xfrm>
        </p:grpSpPr>
        <p:sp>
          <p:nvSpPr>
            <p:cNvPr id="16420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1519" y="3294"/>
              <a:ext cx="58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21" name="Freeform 105"/>
            <p:cNvSpPr>
              <a:spLocks/>
            </p:cNvSpPr>
            <p:nvPr/>
          </p:nvSpPr>
          <p:spPr bwMode="auto">
            <a:xfrm>
              <a:off x="1546" y="3318"/>
              <a:ext cx="540" cy="543"/>
            </a:xfrm>
            <a:custGeom>
              <a:avLst/>
              <a:gdLst>
                <a:gd name="T0" fmla="*/ 485 w 540"/>
                <a:gd name="T1" fmla="*/ 543 h 543"/>
                <a:gd name="T2" fmla="*/ 496 w 540"/>
                <a:gd name="T3" fmla="*/ 541 h 543"/>
                <a:gd name="T4" fmla="*/ 506 w 540"/>
                <a:gd name="T5" fmla="*/ 539 h 543"/>
                <a:gd name="T6" fmla="*/ 515 w 540"/>
                <a:gd name="T7" fmla="*/ 533 h 543"/>
                <a:gd name="T8" fmla="*/ 524 w 540"/>
                <a:gd name="T9" fmla="*/ 526 h 543"/>
                <a:gd name="T10" fmla="*/ 530 w 540"/>
                <a:gd name="T11" fmla="*/ 518 h 543"/>
                <a:gd name="T12" fmla="*/ 536 w 540"/>
                <a:gd name="T13" fmla="*/ 509 h 543"/>
                <a:gd name="T14" fmla="*/ 539 w 540"/>
                <a:gd name="T15" fmla="*/ 499 h 543"/>
                <a:gd name="T16" fmla="*/ 540 w 540"/>
                <a:gd name="T17" fmla="*/ 488 h 543"/>
                <a:gd name="T18" fmla="*/ 540 w 540"/>
                <a:gd name="T19" fmla="*/ 56 h 543"/>
                <a:gd name="T20" fmla="*/ 539 w 540"/>
                <a:gd name="T21" fmla="*/ 45 h 543"/>
                <a:gd name="T22" fmla="*/ 536 w 540"/>
                <a:gd name="T23" fmla="*/ 34 h 543"/>
                <a:gd name="T24" fmla="*/ 530 w 540"/>
                <a:gd name="T25" fmla="*/ 24 h 543"/>
                <a:gd name="T26" fmla="*/ 524 w 540"/>
                <a:gd name="T27" fmla="*/ 16 h 543"/>
                <a:gd name="T28" fmla="*/ 515 w 540"/>
                <a:gd name="T29" fmla="*/ 9 h 543"/>
                <a:gd name="T30" fmla="*/ 506 w 540"/>
                <a:gd name="T31" fmla="*/ 5 h 543"/>
                <a:gd name="T32" fmla="*/ 496 w 540"/>
                <a:gd name="T33" fmla="*/ 1 h 543"/>
                <a:gd name="T34" fmla="*/ 485 w 540"/>
                <a:gd name="T35" fmla="*/ 0 h 543"/>
                <a:gd name="T36" fmla="*/ 54 w 540"/>
                <a:gd name="T37" fmla="*/ 0 h 543"/>
                <a:gd name="T38" fmla="*/ 43 w 540"/>
                <a:gd name="T39" fmla="*/ 1 h 543"/>
                <a:gd name="T40" fmla="*/ 33 w 540"/>
                <a:gd name="T41" fmla="*/ 5 h 543"/>
                <a:gd name="T42" fmla="*/ 24 w 540"/>
                <a:gd name="T43" fmla="*/ 9 h 543"/>
                <a:gd name="T44" fmla="*/ 16 w 540"/>
                <a:gd name="T45" fmla="*/ 16 h 543"/>
                <a:gd name="T46" fmla="*/ 9 w 540"/>
                <a:gd name="T47" fmla="*/ 24 h 543"/>
                <a:gd name="T48" fmla="*/ 4 w 540"/>
                <a:gd name="T49" fmla="*/ 34 h 543"/>
                <a:gd name="T50" fmla="*/ 1 w 540"/>
                <a:gd name="T51" fmla="*/ 45 h 543"/>
                <a:gd name="T52" fmla="*/ 0 w 540"/>
                <a:gd name="T53" fmla="*/ 56 h 543"/>
                <a:gd name="T54" fmla="*/ 0 w 540"/>
                <a:gd name="T55" fmla="*/ 488 h 543"/>
                <a:gd name="T56" fmla="*/ 1 w 540"/>
                <a:gd name="T57" fmla="*/ 499 h 543"/>
                <a:gd name="T58" fmla="*/ 4 w 540"/>
                <a:gd name="T59" fmla="*/ 509 h 543"/>
                <a:gd name="T60" fmla="*/ 9 w 540"/>
                <a:gd name="T61" fmla="*/ 518 h 543"/>
                <a:gd name="T62" fmla="*/ 16 w 540"/>
                <a:gd name="T63" fmla="*/ 526 h 543"/>
                <a:gd name="T64" fmla="*/ 24 w 540"/>
                <a:gd name="T65" fmla="*/ 533 h 543"/>
                <a:gd name="T66" fmla="*/ 33 w 540"/>
                <a:gd name="T67" fmla="*/ 539 h 543"/>
                <a:gd name="T68" fmla="*/ 43 w 540"/>
                <a:gd name="T69" fmla="*/ 541 h 543"/>
                <a:gd name="T70" fmla="*/ 54 w 540"/>
                <a:gd name="T71" fmla="*/ 543 h 543"/>
                <a:gd name="T72" fmla="*/ 485 w 540"/>
                <a:gd name="T73" fmla="*/ 543 h 5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0"/>
                <a:gd name="T112" fmla="*/ 0 h 543"/>
                <a:gd name="T113" fmla="*/ 540 w 540"/>
                <a:gd name="T114" fmla="*/ 543 h 5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0" h="543">
                  <a:moveTo>
                    <a:pt x="485" y="543"/>
                  </a:moveTo>
                  <a:lnTo>
                    <a:pt x="496" y="541"/>
                  </a:lnTo>
                  <a:lnTo>
                    <a:pt x="506" y="539"/>
                  </a:lnTo>
                  <a:lnTo>
                    <a:pt x="515" y="533"/>
                  </a:lnTo>
                  <a:lnTo>
                    <a:pt x="524" y="526"/>
                  </a:lnTo>
                  <a:lnTo>
                    <a:pt x="530" y="518"/>
                  </a:lnTo>
                  <a:lnTo>
                    <a:pt x="536" y="509"/>
                  </a:lnTo>
                  <a:lnTo>
                    <a:pt x="539" y="499"/>
                  </a:lnTo>
                  <a:lnTo>
                    <a:pt x="540" y="488"/>
                  </a:lnTo>
                  <a:lnTo>
                    <a:pt x="540" y="56"/>
                  </a:lnTo>
                  <a:lnTo>
                    <a:pt x="539" y="45"/>
                  </a:lnTo>
                  <a:lnTo>
                    <a:pt x="536" y="34"/>
                  </a:lnTo>
                  <a:lnTo>
                    <a:pt x="530" y="24"/>
                  </a:lnTo>
                  <a:lnTo>
                    <a:pt x="524" y="16"/>
                  </a:lnTo>
                  <a:lnTo>
                    <a:pt x="515" y="9"/>
                  </a:lnTo>
                  <a:lnTo>
                    <a:pt x="506" y="5"/>
                  </a:lnTo>
                  <a:lnTo>
                    <a:pt x="496" y="1"/>
                  </a:lnTo>
                  <a:lnTo>
                    <a:pt x="485" y="0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3" y="5"/>
                  </a:lnTo>
                  <a:lnTo>
                    <a:pt x="24" y="9"/>
                  </a:lnTo>
                  <a:lnTo>
                    <a:pt x="16" y="16"/>
                  </a:lnTo>
                  <a:lnTo>
                    <a:pt x="9" y="24"/>
                  </a:lnTo>
                  <a:lnTo>
                    <a:pt x="4" y="34"/>
                  </a:lnTo>
                  <a:lnTo>
                    <a:pt x="1" y="45"/>
                  </a:lnTo>
                  <a:lnTo>
                    <a:pt x="0" y="56"/>
                  </a:lnTo>
                  <a:lnTo>
                    <a:pt x="0" y="488"/>
                  </a:lnTo>
                  <a:lnTo>
                    <a:pt x="1" y="499"/>
                  </a:lnTo>
                  <a:lnTo>
                    <a:pt x="4" y="509"/>
                  </a:lnTo>
                  <a:lnTo>
                    <a:pt x="9" y="518"/>
                  </a:lnTo>
                  <a:lnTo>
                    <a:pt x="16" y="526"/>
                  </a:lnTo>
                  <a:lnTo>
                    <a:pt x="24" y="533"/>
                  </a:lnTo>
                  <a:lnTo>
                    <a:pt x="33" y="539"/>
                  </a:lnTo>
                  <a:lnTo>
                    <a:pt x="43" y="541"/>
                  </a:lnTo>
                  <a:lnTo>
                    <a:pt x="54" y="543"/>
                  </a:lnTo>
                  <a:lnTo>
                    <a:pt x="485" y="543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22" name="Freeform 106"/>
            <p:cNvSpPr>
              <a:spLocks/>
            </p:cNvSpPr>
            <p:nvPr/>
          </p:nvSpPr>
          <p:spPr bwMode="auto">
            <a:xfrm>
              <a:off x="1519" y="3294"/>
              <a:ext cx="582" cy="582"/>
            </a:xfrm>
            <a:custGeom>
              <a:avLst/>
              <a:gdLst>
                <a:gd name="T0" fmla="*/ 556 w 582"/>
                <a:gd name="T1" fmla="*/ 16 h 582"/>
                <a:gd name="T2" fmla="*/ 544 w 582"/>
                <a:gd name="T3" fmla="*/ 8 h 582"/>
                <a:gd name="T4" fmla="*/ 531 w 582"/>
                <a:gd name="T5" fmla="*/ 3 h 582"/>
                <a:gd name="T6" fmla="*/ 517 w 582"/>
                <a:gd name="T7" fmla="*/ 1 h 582"/>
                <a:gd name="T8" fmla="*/ 71 w 582"/>
                <a:gd name="T9" fmla="*/ 0 h 582"/>
                <a:gd name="T10" fmla="*/ 44 w 582"/>
                <a:gd name="T11" fmla="*/ 6 h 582"/>
                <a:gd name="T12" fmla="*/ 21 w 582"/>
                <a:gd name="T13" fmla="*/ 21 h 582"/>
                <a:gd name="T14" fmla="*/ 6 w 582"/>
                <a:gd name="T15" fmla="*/ 44 h 582"/>
                <a:gd name="T16" fmla="*/ 0 w 582"/>
                <a:gd name="T17" fmla="*/ 72 h 582"/>
                <a:gd name="T18" fmla="*/ 34 w 582"/>
                <a:gd name="T19" fmla="*/ 276 h 582"/>
                <a:gd name="T20" fmla="*/ 35 w 582"/>
                <a:gd name="T21" fmla="*/ 64 h 582"/>
                <a:gd name="T22" fmla="*/ 40 w 582"/>
                <a:gd name="T23" fmla="*/ 51 h 582"/>
                <a:gd name="T24" fmla="*/ 48 w 582"/>
                <a:gd name="T25" fmla="*/ 43 h 582"/>
                <a:gd name="T26" fmla="*/ 54 w 582"/>
                <a:gd name="T27" fmla="*/ 39 h 582"/>
                <a:gd name="T28" fmla="*/ 61 w 582"/>
                <a:gd name="T29" fmla="*/ 36 h 582"/>
                <a:gd name="T30" fmla="*/ 68 w 582"/>
                <a:gd name="T31" fmla="*/ 34 h 582"/>
                <a:gd name="T32" fmla="*/ 510 w 582"/>
                <a:gd name="T33" fmla="*/ 34 h 582"/>
                <a:gd name="T34" fmla="*/ 518 w 582"/>
                <a:gd name="T35" fmla="*/ 35 h 582"/>
                <a:gd name="T36" fmla="*/ 525 w 582"/>
                <a:gd name="T37" fmla="*/ 37 h 582"/>
                <a:gd name="T38" fmla="*/ 531 w 582"/>
                <a:gd name="T39" fmla="*/ 40 h 582"/>
                <a:gd name="T40" fmla="*/ 537 w 582"/>
                <a:gd name="T41" fmla="*/ 45 h 582"/>
                <a:gd name="T42" fmla="*/ 545 w 582"/>
                <a:gd name="T43" fmla="*/ 57 h 582"/>
                <a:gd name="T44" fmla="*/ 548 w 582"/>
                <a:gd name="T45" fmla="*/ 72 h 582"/>
                <a:gd name="T46" fmla="*/ 547 w 582"/>
                <a:gd name="T47" fmla="*/ 518 h 582"/>
                <a:gd name="T48" fmla="*/ 541 w 582"/>
                <a:gd name="T49" fmla="*/ 531 h 582"/>
                <a:gd name="T50" fmla="*/ 531 w 582"/>
                <a:gd name="T51" fmla="*/ 541 h 582"/>
                <a:gd name="T52" fmla="*/ 518 w 582"/>
                <a:gd name="T53" fmla="*/ 547 h 582"/>
                <a:gd name="T54" fmla="*/ 71 w 582"/>
                <a:gd name="T55" fmla="*/ 548 h 582"/>
                <a:gd name="T56" fmla="*/ 64 w 582"/>
                <a:gd name="T57" fmla="*/ 547 h 582"/>
                <a:gd name="T58" fmla="*/ 57 w 582"/>
                <a:gd name="T59" fmla="*/ 545 h 582"/>
                <a:gd name="T60" fmla="*/ 51 w 582"/>
                <a:gd name="T61" fmla="*/ 541 h 582"/>
                <a:gd name="T62" fmla="*/ 45 w 582"/>
                <a:gd name="T63" fmla="*/ 537 h 582"/>
                <a:gd name="T64" fmla="*/ 37 w 582"/>
                <a:gd name="T65" fmla="*/ 525 h 582"/>
                <a:gd name="T66" fmla="*/ 34 w 582"/>
                <a:gd name="T67" fmla="*/ 510 h 582"/>
                <a:gd name="T68" fmla="*/ 0 w 582"/>
                <a:gd name="T69" fmla="*/ 276 h 582"/>
                <a:gd name="T70" fmla="*/ 1 w 582"/>
                <a:gd name="T71" fmla="*/ 517 h 582"/>
                <a:gd name="T72" fmla="*/ 3 w 582"/>
                <a:gd name="T73" fmla="*/ 531 h 582"/>
                <a:gd name="T74" fmla="*/ 9 w 582"/>
                <a:gd name="T75" fmla="*/ 544 h 582"/>
                <a:gd name="T76" fmla="*/ 16 w 582"/>
                <a:gd name="T77" fmla="*/ 556 h 582"/>
                <a:gd name="T78" fmla="*/ 26 w 582"/>
                <a:gd name="T79" fmla="*/ 565 h 582"/>
                <a:gd name="T80" fmla="*/ 38 w 582"/>
                <a:gd name="T81" fmla="*/ 574 h 582"/>
                <a:gd name="T82" fmla="*/ 51 w 582"/>
                <a:gd name="T83" fmla="*/ 579 h 582"/>
                <a:gd name="T84" fmla="*/ 65 w 582"/>
                <a:gd name="T85" fmla="*/ 582 h 582"/>
                <a:gd name="T86" fmla="*/ 510 w 582"/>
                <a:gd name="T87" fmla="*/ 582 h 582"/>
                <a:gd name="T88" fmla="*/ 524 w 582"/>
                <a:gd name="T89" fmla="*/ 581 h 582"/>
                <a:gd name="T90" fmla="*/ 538 w 582"/>
                <a:gd name="T91" fmla="*/ 576 h 582"/>
                <a:gd name="T92" fmla="*/ 550 w 582"/>
                <a:gd name="T93" fmla="*/ 570 h 582"/>
                <a:gd name="T94" fmla="*/ 561 w 582"/>
                <a:gd name="T95" fmla="*/ 561 h 582"/>
                <a:gd name="T96" fmla="*/ 570 w 582"/>
                <a:gd name="T97" fmla="*/ 550 h 582"/>
                <a:gd name="T98" fmla="*/ 577 w 582"/>
                <a:gd name="T99" fmla="*/ 538 h 582"/>
                <a:gd name="T100" fmla="*/ 581 w 582"/>
                <a:gd name="T101" fmla="*/ 524 h 582"/>
                <a:gd name="T102" fmla="*/ 582 w 582"/>
                <a:gd name="T103" fmla="*/ 510 h 582"/>
                <a:gd name="T104" fmla="*/ 582 w 582"/>
                <a:gd name="T105" fmla="*/ 65 h 582"/>
                <a:gd name="T106" fmla="*/ 579 w 582"/>
                <a:gd name="T107" fmla="*/ 51 h 582"/>
                <a:gd name="T108" fmla="*/ 574 w 582"/>
                <a:gd name="T109" fmla="*/ 38 h 582"/>
                <a:gd name="T110" fmla="*/ 566 w 582"/>
                <a:gd name="T111" fmla="*/ 26 h 5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2"/>
                <a:gd name="T169" fmla="*/ 0 h 582"/>
                <a:gd name="T170" fmla="*/ 582 w 582"/>
                <a:gd name="T171" fmla="*/ 582 h 5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2" h="582">
                  <a:moveTo>
                    <a:pt x="561" y="21"/>
                  </a:moveTo>
                  <a:lnTo>
                    <a:pt x="556" y="16"/>
                  </a:lnTo>
                  <a:lnTo>
                    <a:pt x="550" y="12"/>
                  </a:lnTo>
                  <a:lnTo>
                    <a:pt x="544" y="8"/>
                  </a:lnTo>
                  <a:lnTo>
                    <a:pt x="538" y="5"/>
                  </a:lnTo>
                  <a:lnTo>
                    <a:pt x="531" y="3"/>
                  </a:lnTo>
                  <a:lnTo>
                    <a:pt x="524" y="1"/>
                  </a:lnTo>
                  <a:lnTo>
                    <a:pt x="517" y="1"/>
                  </a:lnTo>
                  <a:lnTo>
                    <a:pt x="510" y="0"/>
                  </a:lnTo>
                  <a:lnTo>
                    <a:pt x="71" y="0"/>
                  </a:lnTo>
                  <a:lnTo>
                    <a:pt x="57" y="2"/>
                  </a:lnTo>
                  <a:lnTo>
                    <a:pt x="44" y="6"/>
                  </a:lnTo>
                  <a:lnTo>
                    <a:pt x="32" y="12"/>
                  </a:lnTo>
                  <a:lnTo>
                    <a:pt x="21" y="21"/>
                  </a:lnTo>
                  <a:lnTo>
                    <a:pt x="12" y="32"/>
                  </a:lnTo>
                  <a:lnTo>
                    <a:pt x="6" y="44"/>
                  </a:lnTo>
                  <a:lnTo>
                    <a:pt x="2" y="57"/>
                  </a:lnTo>
                  <a:lnTo>
                    <a:pt x="0" y="72"/>
                  </a:lnTo>
                  <a:lnTo>
                    <a:pt x="0" y="276"/>
                  </a:lnTo>
                  <a:lnTo>
                    <a:pt x="34" y="276"/>
                  </a:lnTo>
                  <a:lnTo>
                    <a:pt x="34" y="72"/>
                  </a:lnTo>
                  <a:lnTo>
                    <a:pt x="35" y="64"/>
                  </a:lnTo>
                  <a:lnTo>
                    <a:pt x="37" y="57"/>
                  </a:lnTo>
                  <a:lnTo>
                    <a:pt x="40" y="51"/>
                  </a:lnTo>
                  <a:lnTo>
                    <a:pt x="45" y="45"/>
                  </a:lnTo>
                  <a:lnTo>
                    <a:pt x="48" y="43"/>
                  </a:lnTo>
                  <a:lnTo>
                    <a:pt x="51" y="40"/>
                  </a:lnTo>
                  <a:lnTo>
                    <a:pt x="54" y="39"/>
                  </a:lnTo>
                  <a:lnTo>
                    <a:pt x="57" y="37"/>
                  </a:lnTo>
                  <a:lnTo>
                    <a:pt x="61" y="36"/>
                  </a:lnTo>
                  <a:lnTo>
                    <a:pt x="64" y="35"/>
                  </a:lnTo>
                  <a:lnTo>
                    <a:pt x="68" y="34"/>
                  </a:lnTo>
                  <a:lnTo>
                    <a:pt x="71" y="34"/>
                  </a:lnTo>
                  <a:lnTo>
                    <a:pt x="510" y="34"/>
                  </a:lnTo>
                  <a:lnTo>
                    <a:pt x="514" y="34"/>
                  </a:lnTo>
                  <a:lnTo>
                    <a:pt x="518" y="35"/>
                  </a:lnTo>
                  <a:lnTo>
                    <a:pt x="521" y="36"/>
                  </a:lnTo>
                  <a:lnTo>
                    <a:pt x="525" y="37"/>
                  </a:lnTo>
                  <a:lnTo>
                    <a:pt x="528" y="39"/>
                  </a:lnTo>
                  <a:lnTo>
                    <a:pt x="531" y="40"/>
                  </a:lnTo>
                  <a:lnTo>
                    <a:pt x="534" y="43"/>
                  </a:lnTo>
                  <a:lnTo>
                    <a:pt x="537" y="45"/>
                  </a:lnTo>
                  <a:lnTo>
                    <a:pt x="541" y="51"/>
                  </a:lnTo>
                  <a:lnTo>
                    <a:pt x="545" y="57"/>
                  </a:lnTo>
                  <a:lnTo>
                    <a:pt x="547" y="64"/>
                  </a:lnTo>
                  <a:lnTo>
                    <a:pt x="548" y="72"/>
                  </a:lnTo>
                  <a:lnTo>
                    <a:pt x="548" y="510"/>
                  </a:lnTo>
                  <a:lnTo>
                    <a:pt x="547" y="518"/>
                  </a:lnTo>
                  <a:lnTo>
                    <a:pt x="545" y="525"/>
                  </a:lnTo>
                  <a:lnTo>
                    <a:pt x="541" y="531"/>
                  </a:lnTo>
                  <a:lnTo>
                    <a:pt x="537" y="537"/>
                  </a:lnTo>
                  <a:lnTo>
                    <a:pt x="531" y="541"/>
                  </a:lnTo>
                  <a:lnTo>
                    <a:pt x="525" y="545"/>
                  </a:lnTo>
                  <a:lnTo>
                    <a:pt x="518" y="547"/>
                  </a:lnTo>
                  <a:lnTo>
                    <a:pt x="510" y="548"/>
                  </a:lnTo>
                  <a:lnTo>
                    <a:pt x="71" y="548"/>
                  </a:lnTo>
                  <a:lnTo>
                    <a:pt x="68" y="548"/>
                  </a:lnTo>
                  <a:lnTo>
                    <a:pt x="64" y="547"/>
                  </a:lnTo>
                  <a:lnTo>
                    <a:pt x="61" y="546"/>
                  </a:lnTo>
                  <a:lnTo>
                    <a:pt x="57" y="545"/>
                  </a:lnTo>
                  <a:lnTo>
                    <a:pt x="54" y="544"/>
                  </a:lnTo>
                  <a:lnTo>
                    <a:pt x="51" y="541"/>
                  </a:lnTo>
                  <a:lnTo>
                    <a:pt x="48" y="540"/>
                  </a:lnTo>
                  <a:lnTo>
                    <a:pt x="45" y="537"/>
                  </a:lnTo>
                  <a:lnTo>
                    <a:pt x="40" y="531"/>
                  </a:lnTo>
                  <a:lnTo>
                    <a:pt x="37" y="525"/>
                  </a:lnTo>
                  <a:lnTo>
                    <a:pt x="35" y="518"/>
                  </a:lnTo>
                  <a:lnTo>
                    <a:pt x="34" y="510"/>
                  </a:lnTo>
                  <a:lnTo>
                    <a:pt x="34" y="276"/>
                  </a:lnTo>
                  <a:lnTo>
                    <a:pt x="0" y="276"/>
                  </a:lnTo>
                  <a:lnTo>
                    <a:pt x="0" y="510"/>
                  </a:lnTo>
                  <a:lnTo>
                    <a:pt x="1" y="517"/>
                  </a:lnTo>
                  <a:lnTo>
                    <a:pt x="1" y="524"/>
                  </a:lnTo>
                  <a:lnTo>
                    <a:pt x="3" y="531"/>
                  </a:lnTo>
                  <a:lnTo>
                    <a:pt x="5" y="538"/>
                  </a:lnTo>
                  <a:lnTo>
                    <a:pt x="9" y="544"/>
                  </a:lnTo>
                  <a:lnTo>
                    <a:pt x="12" y="550"/>
                  </a:lnTo>
                  <a:lnTo>
                    <a:pt x="16" y="556"/>
                  </a:lnTo>
                  <a:lnTo>
                    <a:pt x="21" y="561"/>
                  </a:lnTo>
                  <a:lnTo>
                    <a:pt x="26" y="565"/>
                  </a:lnTo>
                  <a:lnTo>
                    <a:pt x="32" y="570"/>
                  </a:lnTo>
                  <a:lnTo>
                    <a:pt x="38" y="574"/>
                  </a:lnTo>
                  <a:lnTo>
                    <a:pt x="44" y="576"/>
                  </a:lnTo>
                  <a:lnTo>
                    <a:pt x="51" y="579"/>
                  </a:lnTo>
                  <a:lnTo>
                    <a:pt x="58" y="581"/>
                  </a:lnTo>
                  <a:lnTo>
                    <a:pt x="65" y="582"/>
                  </a:lnTo>
                  <a:lnTo>
                    <a:pt x="71" y="582"/>
                  </a:lnTo>
                  <a:lnTo>
                    <a:pt x="510" y="582"/>
                  </a:lnTo>
                  <a:lnTo>
                    <a:pt x="517" y="582"/>
                  </a:lnTo>
                  <a:lnTo>
                    <a:pt x="524" y="581"/>
                  </a:lnTo>
                  <a:lnTo>
                    <a:pt x="531" y="579"/>
                  </a:lnTo>
                  <a:lnTo>
                    <a:pt x="538" y="576"/>
                  </a:lnTo>
                  <a:lnTo>
                    <a:pt x="544" y="574"/>
                  </a:lnTo>
                  <a:lnTo>
                    <a:pt x="550" y="570"/>
                  </a:lnTo>
                  <a:lnTo>
                    <a:pt x="556" y="565"/>
                  </a:lnTo>
                  <a:lnTo>
                    <a:pt x="561" y="561"/>
                  </a:lnTo>
                  <a:lnTo>
                    <a:pt x="566" y="556"/>
                  </a:lnTo>
                  <a:lnTo>
                    <a:pt x="570" y="550"/>
                  </a:lnTo>
                  <a:lnTo>
                    <a:pt x="574" y="544"/>
                  </a:lnTo>
                  <a:lnTo>
                    <a:pt x="577" y="538"/>
                  </a:lnTo>
                  <a:lnTo>
                    <a:pt x="579" y="531"/>
                  </a:lnTo>
                  <a:lnTo>
                    <a:pt x="581" y="524"/>
                  </a:lnTo>
                  <a:lnTo>
                    <a:pt x="582" y="517"/>
                  </a:lnTo>
                  <a:lnTo>
                    <a:pt x="582" y="510"/>
                  </a:lnTo>
                  <a:lnTo>
                    <a:pt x="582" y="72"/>
                  </a:lnTo>
                  <a:lnTo>
                    <a:pt x="582" y="65"/>
                  </a:lnTo>
                  <a:lnTo>
                    <a:pt x="581" y="58"/>
                  </a:lnTo>
                  <a:lnTo>
                    <a:pt x="579" y="51"/>
                  </a:lnTo>
                  <a:lnTo>
                    <a:pt x="577" y="44"/>
                  </a:lnTo>
                  <a:lnTo>
                    <a:pt x="574" y="38"/>
                  </a:lnTo>
                  <a:lnTo>
                    <a:pt x="570" y="32"/>
                  </a:lnTo>
                  <a:lnTo>
                    <a:pt x="566" y="26"/>
                  </a:lnTo>
                  <a:lnTo>
                    <a:pt x="56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23" name="Freeform 107"/>
            <p:cNvSpPr>
              <a:spLocks/>
            </p:cNvSpPr>
            <p:nvPr/>
          </p:nvSpPr>
          <p:spPr bwMode="auto">
            <a:xfrm>
              <a:off x="1540" y="3434"/>
              <a:ext cx="536" cy="428"/>
            </a:xfrm>
            <a:custGeom>
              <a:avLst/>
              <a:gdLst>
                <a:gd name="T0" fmla="*/ 444 w 536"/>
                <a:gd name="T1" fmla="*/ 345 h 428"/>
                <a:gd name="T2" fmla="*/ 444 w 536"/>
                <a:gd name="T3" fmla="*/ 171 h 428"/>
                <a:gd name="T4" fmla="*/ 501 w 536"/>
                <a:gd name="T5" fmla="*/ 171 h 428"/>
                <a:gd name="T6" fmla="*/ 432 w 536"/>
                <a:gd name="T7" fmla="*/ 0 h 428"/>
                <a:gd name="T8" fmla="*/ 119 w 536"/>
                <a:gd name="T9" fmla="*/ 0 h 428"/>
                <a:gd name="T10" fmla="*/ 33 w 536"/>
                <a:gd name="T11" fmla="*/ 171 h 428"/>
                <a:gd name="T12" fmla="*/ 96 w 536"/>
                <a:gd name="T13" fmla="*/ 171 h 428"/>
                <a:gd name="T14" fmla="*/ 96 w 536"/>
                <a:gd name="T15" fmla="*/ 345 h 428"/>
                <a:gd name="T16" fmla="*/ 0 w 536"/>
                <a:gd name="T17" fmla="*/ 345 h 428"/>
                <a:gd name="T18" fmla="*/ 18 w 536"/>
                <a:gd name="T19" fmla="*/ 423 h 428"/>
                <a:gd name="T20" fmla="*/ 525 w 536"/>
                <a:gd name="T21" fmla="*/ 428 h 428"/>
                <a:gd name="T22" fmla="*/ 536 w 536"/>
                <a:gd name="T23" fmla="*/ 345 h 428"/>
                <a:gd name="T24" fmla="*/ 444 w 536"/>
                <a:gd name="T25" fmla="*/ 345 h 4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6"/>
                <a:gd name="T40" fmla="*/ 0 h 428"/>
                <a:gd name="T41" fmla="*/ 536 w 536"/>
                <a:gd name="T42" fmla="*/ 428 h 4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6" h="428">
                  <a:moveTo>
                    <a:pt x="444" y="345"/>
                  </a:moveTo>
                  <a:lnTo>
                    <a:pt x="444" y="171"/>
                  </a:lnTo>
                  <a:lnTo>
                    <a:pt x="501" y="171"/>
                  </a:lnTo>
                  <a:lnTo>
                    <a:pt x="432" y="0"/>
                  </a:lnTo>
                  <a:lnTo>
                    <a:pt x="119" y="0"/>
                  </a:lnTo>
                  <a:lnTo>
                    <a:pt x="33" y="171"/>
                  </a:lnTo>
                  <a:lnTo>
                    <a:pt x="96" y="171"/>
                  </a:lnTo>
                  <a:lnTo>
                    <a:pt x="96" y="345"/>
                  </a:lnTo>
                  <a:lnTo>
                    <a:pt x="0" y="345"/>
                  </a:lnTo>
                  <a:lnTo>
                    <a:pt x="18" y="423"/>
                  </a:lnTo>
                  <a:lnTo>
                    <a:pt x="525" y="428"/>
                  </a:lnTo>
                  <a:lnTo>
                    <a:pt x="536" y="345"/>
                  </a:lnTo>
                  <a:lnTo>
                    <a:pt x="444" y="3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24" name="Rectangle 108"/>
            <p:cNvSpPr>
              <a:spLocks noChangeArrowheads="1"/>
            </p:cNvSpPr>
            <p:nvPr/>
          </p:nvSpPr>
          <p:spPr bwMode="auto">
            <a:xfrm>
              <a:off x="1891" y="3382"/>
              <a:ext cx="41" cy="7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endParaRPr lang="it-IT" altLang="it-IT" sz="12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425" name="Rectangle 109"/>
            <p:cNvSpPr>
              <a:spLocks noChangeArrowheads="1"/>
            </p:cNvSpPr>
            <p:nvPr/>
          </p:nvSpPr>
          <p:spPr bwMode="auto">
            <a:xfrm>
              <a:off x="1884" y="3379"/>
              <a:ext cx="56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endParaRPr lang="it-IT" altLang="it-IT" sz="1200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6426" name="Freeform 110"/>
            <p:cNvSpPr>
              <a:spLocks/>
            </p:cNvSpPr>
            <p:nvPr/>
          </p:nvSpPr>
          <p:spPr bwMode="auto">
            <a:xfrm>
              <a:off x="1721" y="3498"/>
              <a:ext cx="176" cy="299"/>
            </a:xfrm>
            <a:custGeom>
              <a:avLst/>
              <a:gdLst>
                <a:gd name="T0" fmla="*/ 18 w 176"/>
                <a:gd name="T1" fmla="*/ 164 h 299"/>
                <a:gd name="T2" fmla="*/ 31 w 176"/>
                <a:gd name="T3" fmla="*/ 143 h 299"/>
                <a:gd name="T4" fmla="*/ 41 w 176"/>
                <a:gd name="T5" fmla="*/ 125 h 299"/>
                <a:gd name="T6" fmla="*/ 48 w 176"/>
                <a:gd name="T7" fmla="*/ 108 h 299"/>
                <a:gd name="T8" fmla="*/ 52 w 176"/>
                <a:gd name="T9" fmla="*/ 93 h 299"/>
                <a:gd name="T10" fmla="*/ 54 w 176"/>
                <a:gd name="T11" fmla="*/ 75 h 299"/>
                <a:gd name="T12" fmla="*/ 55 w 176"/>
                <a:gd name="T13" fmla="*/ 55 h 299"/>
                <a:gd name="T14" fmla="*/ 53 w 176"/>
                <a:gd name="T15" fmla="*/ 31 h 299"/>
                <a:gd name="T16" fmla="*/ 51 w 176"/>
                <a:gd name="T17" fmla="*/ 0 h 299"/>
                <a:gd name="T18" fmla="*/ 53 w 176"/>
                <a:gd name="T19" fmla="*/ 3 h 299"/>
                <a:gd name="T20" fmla="*/ 58 w 176"/>
                <a:gd name="T21" fmla="*/ 8 h 299"/>
                <a:gd name="T22" fmla="*/ 67 w 176"/>
                <a:gd name="T23" fmla="*/ 16 h 299"/>
                <a:gd name="T24" fmla="*/ 77 w 176"/>
                <a:gd name="T25" fmla="*/ 27 h 299"/>
                <a:gd name="T26" fmla="*/ 90 w 176"/>
                <a:gd name="T27" fmla="*/ 39 h 299"/>
                <a:gd name="T28" fmla="*/ 103 w 176"/>
                <a:gd name="T29" fmla="*/ 54 h 299"/>
                <a:gd name="T30" fmla="*/ 117 w 176"/>
                <a:gd name="T31" fmla="*/ 71 h 299"/>
                <a:gd name="T32" fmla="*/ 131 w 176"/>
                <a:gd name="T33" fmla="*/ 89 h 299"/>
                <a:gd name="T34" fmla="*/ 144 w 176"/>
                <a:gd name="T35" fmla="*/ 108 h 299"/>
                <a:gd name="T36" fmla="*/ 155 w 176"/>
                <a:gd name="T37" fmla="*/ 128 h 299"/>
                <a:gd name="T38" fmla="*/ 165 w 176"/>
                <a:gd name="T39" fmla="*/ 149 h 299"/>
                <a:gd name="T40" fmla="*/ 172 w 176"/>
                <a:gd name="T41" fmla="*/ 170 h 299"/>
                <a:gd name="T42" fmla="*/ 176 w 176"/>
                <a:gd name="T43" fmla="*/ 192 h 299"/>
                <a:gd name="T44" fmla="*/ 176 w 176"/>
                <a:gd name="T45" fmla="*/ 214 h 299"/>
                <a:gd name="T46" fmla="*/ 171 w 176"/>
                <a:gd name="T47" fmla="*/ 235 h 299"/>
                <a:gd name="T48" fmla="*/ 161 w 176"/>
                <a:gd name="T49" fmla="*/ 255 h 299"/>
                <a:gd name="T50" fmla="*/ 155 w 176"/>
                <a:gd name="T51" fmla="*/ 263 h 299"/>
                <a:gd name="T52" fmla="*/ 149 w 176"/>
                <a:gd name="T53" fmla="*/ 271 h 299"/>
                <a:gd name="T54" fmla="*/ 141 w 176"/>
                <a:gd name="T55" fmla="*/ 278 h 299"/>
                <a:gd name="T56" fmla="*/ 132 w 176"/>
                <a:gd name="T57" fmla="*/ 285 h 299"/>
                <a:gd name="T58" fmla="*/ 122 w 176"/>
                <a:gd name="T59" fmla="*/ 291 h 299"/>
                <a:gd name="T60" fmla="*/ 111 w 176"/>
                <a:gd name="T61" fmla="*/ 295 h 299"/>
                <a:gd name="T62" fmla="*/ 100 w 176"/>
                <a:gd name="T63" fmla="*/ 297 h 299"/>
                <a:gd name="T64" fmla="*/ 87 w 176"/>
                <a:gd name="T65" fmla="*/ 299 h 299"/>
                <a:gd name="T66" fmla="*/ 79 w 176"/>
                <a:gd name="T67" fmla="*/ 299 h 299"/>
                <a:gd name="T68" fmla="*/ 71 w 176"/>
                <a:gd name="T69" fmla="*/ 298 h 299"/>
                <a:gd name="T70" fmla="*/ 61 w 176"/>
                <a:gd name="T71" fmla="*/ 295 h 299"/>
                <a:gd name="T72" fmla="*/ 52 w 176"/>
                <a:gd name="T73" fmla="*/ 292 h 299"/>
                <a:gd name="T74" fmla="*/ 42 w 176"/>
                <a:gd name="T75" fmla="*/ 287 h 299"/>
                <a:gd name="T76" fmla="*/ 33 w 176"/>
                <a:gd name="T77" fmla="*/ 281 h 299"/>
                <a:gd name="T78" fmla="*/ 25 w 176"/>
                <a:gd name="T79" fmla="*/ 275 h 299"/>
                <a:gd name="T80" fmla="*/ 17 w 176"/>
                <a:gd name="T81" fmla="*/ 267 h 299"/>
                <a:gd name="T82" fmla="*/ 10 w 176"/>
                <a:gd name="T83" fmla="*/ 258 h 299"/>
                <a:gd name="T84" fmla="*/ 5 w 176"/>
                <a:gd name="T85" fmla="*/ 248 h 299"/>
                <a:gd name="T86" fmla="*/ 2 w 176"/>
                <a:gd name="T87" fmla="*/ 236 h 299"/>
                <a:gd name="T88" fmla="*/ 0 w 176"/>
                <a:gd name="T89" fmla="*/ 224 h 299"/>
                <a:gd name="T90" fmla="*/ 0 w 176"/>
                <a:gd name="T91" fmla="*/ 211 h 299"/>
                <a:gd name="T92" fmla="*/ 4 w 176"/>
                <a:gd name="T93" fmla="*/ 196 h 299"/>
                <a:gd name="T94" fmla="*/ 10 w 176"/>
                <a:gd name="T95" fmla="*/ 181 h 299"/>
                <a:gd name="T96" fmla="*/ 18 w 176"/>
                <a:gd name="T97" fmla="*/ 164 h 2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6"/>
                <a:gd name="T148" fmla="*/ 0 h 299"/>
                <a:gd name="T149" fmla="*/ 176 w 176"/>
                <a:gd name="T150" fmla="*/ 299 h 2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6" h="299">
                  <a:moveTo>
                    <a:pt x="18" y="164"/>
                  </a:moveTo>
                  <a:lnTo>
                    <a:pt x="31" y="143"/>
                  </a:lnTo>
                  <a:lnTo>
                    <a:pt x="41" y="125"/>
                  </a:lnTo>
                  <a:lnTo>
                    <a:pt x="48" y="108"/>
                  </a:lnTo>
                  <a:lnTo>
                    <a:pt x="52" y="93"/>
                  </a:lnTo>
                  <a:lnTo>
                    <a:pt x="54" y="75"/>
                  </a:lnTo>
                  <a:lnTo>
                    <a:pt x="55" y="55"/>
                  </a:lnTo>
                  <a:lnTo>
                    <a:pt x="53" y="31"/>
                  </a:lnTo>
                  <a:lnTo>
                    <a:pt x="51" y="0"/>
                  </a:lnTo>
                  <a:lnTo>
                    <a:pt x="53" y="3"/>
                  </a:lnTo>
                  <a:lnTo>
                    <a:pt x="58" y="8"/>
                  </a:lnTo>
                  <a:lnTo>
                    <a:pt x="67" y="16"/>
                  </a:lnTo>
                  <a:lnTo>
                    <a:pt x="77" y="27"/>
                  </a:lnTo>
                  <a:lnTo>
                    <a:pt x="90" y="39"/>
                  </a:lnTo>
                  <a:lnTo>
                    <a:pt x="103" y="54"/>
                  </a:lnTo>
                  <a:lnTo>
                    <a:pt x="117" y="71"/>
                  </a:lnTo>
                  <a:lnTo>
                    <a:pt x="131" y="89"/>
                  </a:lnTo>
                  <a:lnTo>
                    <a:pt x="144" y="108"/>
                  </a:lnTo>
                  <a:lnTo>
                    <a:pt x="155" y="128"/>
                  </a:lnTo>
                  <a:lnTo>
                    <a:pt x="165" y="149"/>
                  </a:lnTo>
                  <a:lnTo>
                    <a:pt x="172" y="170"/>
                  </a:lnTo>
                  <a:lnTo>
                    <a:pt x="176" y="192"/>
                  </a:lnTo>
                  <a:lnTo>
                    <a:pt x="176" y="214"/>
                  </a:lnTo>
                  <a:lnTo>
                    <a:pt x="171" y="235"/>
                  </a:lnTo>
                  <a:lnTo>
                    <a:pt x="161" y="255"/>
                  </a:lnTo>
                  <a:lnTo>
                    <a:pt x="155" y="263"/>
                  </a:lnTo>
                  <a:lnTo>
                    <a:pt x="149" y="271"/>
                  </a:lnTo>
                  <a:lnTo>
                    <a:pt x="141" y="278"/>
                  </a:lnTo>
                  <a:lnTo>
                    <a:pt x="132" y="285"/>
                  </a:lnTo>
                  <a:lnTo>
                    <a:pt x="122" y="291"/>
                  </a:lnTo>
                  <a:lnTo>
                    <a:pt x="111" y="295"/>
                  </a:lnTo>
                  <a:lnTo>
                    <a:pt x="100" y="297"/>
                  </a:lnTo>
                  <a:lnTo>
                    <a:pt x="87" y="299"/>
                  </a:lnTo>
                  <a:lnTo>
                    <a:pt x="79" y="299"/>
                  </a:lnTo>
                  <a:lnTo>
                    <a:pt x="71" y="298"/>
                  </a:lnTo>
                  <a:lnTo>
                    <a:pt x="61" y="295"/>
                  </a:lnTo>
                  <a:lnTo>
                    <a:pt x="52" y="292"/>
                  </a:lnTo>
                  <a:lnTo>
                    <a:pt x="42" y="287"/>
                  </a:lnTo>
                  <a:lnTo>
                    <a:pt x="33" y="281"/>
                  </a:lnTo>
                  <a:lnTo>
                    <a:pt x="25" y="275"/>
                  </a:lnTo>
                  <a:lnTo>
                    <a:pt x="17" y="267"/>
                  </a:lnTo>
                  <a:lnTo>
                    <a:pt x="10" y="258"/>
                  </a:lnTo>
                  <a:lnTo>
                    <a:pt x="5" y="248"/>
                  </a:lnTo>
                  <a:lnTo>
                    <a:pt x="2" y="236"/>
                  </a:lnTo>
                  <a:lnTo>
                    <a:pt x="0" y="224"/>
                  </a:lnTo>
                  <a:lnTo>
                    <a:pt x="0" y="211"/>
                  </a:lnTo>
                  <a:lnTo>
                    <a:pt x="4" y="196"/>
                  </a:lnTo>
                  <a:lnTo>
                    <a:pt x="10" y="181"/>
                  </a:lnTo>
                  <a:lnTo>
                    <a:pt x="18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27" name="Freeform 111"/>
            <p:cNvSpPr>
              <a:spLocks/>
            </p:cNvSpPr>
            <p:nvPr/>
          </p:nvSpPr>
          <p:spPr bwMode="auto">
            <a:xfrm>
              <a:off x="1744" y="3567"/>
              <a:ext cx="128" cy="234"/>
            </a:xfrm>
            <a:custGeom>
              <a:avLst/>
              <a:gdLst>
                <a:gd name="T0" fmla="*/ 19 w 128"/>
                <a:gd name="T1" fmla="*/ 123 h 234"/>
                <a:gd name="T2" fmla="*/ 30 w 128"/>
                <a:gd name="T3" fmla="*/ 108 h 234"/>
                <a:gd name="T4" fmla="*/ 38 w 128"/>
                <a:gd name="T5" fmla="*/ 95 h 234"/>
                <a:gd name="T6" fmla="*/ 45 w 128"/>
                <a:gd name="T7" fmla="*/ 83 h 234"/>
                <a:gd name="T8" fmla="*/ 49 w 128"/>
                <a:gd name="T9" fmla="*/ 71 h 234"/>
                <a:gd name="T10" fmla="*/ 53 w 128"/>
                <a:gd name="T11" fmla="*/ 58 h 234"/>
                <a:gd name="T12" fmla="*/ 55 w 128"/>
                <a:gd name="T13" fmla="*/ 43 h 234"/>
                <a:gd name="T14" fmla="*/ 56 w 128"/>
                <a:gd name="T15" fmla="*/ 24 h 234"/>
                <a:gd name="T16" fmla="*/ 57 w 128"/>
                <a:gd name="T17" fmla="*/ 0 h 234"/>
                <a:gd name="T18" fmla="*/ 58 w 128"/>
                <a:gd name="T19" fmla="*/ 3 h 234"/>
                <a:gd name="T20" fmla="*/ 62 w 128"/>
                <a:gd name="T21" fmla="*/ 7 h 234"/>
                <a:gd name="T22" fmla="*/ 67 w 128"/>
                <a:gd name="T23" fmla="*/ 14 h 234"/>
                <a:gd name="T24" fmla="*/ 74 w 128"/>
                <a:gd name="T25" fmla="*/ 24 h 234"/>
                <a:gd name="T26" fmla="*/ 81 w 128"/>
                <a:gd name="T27" fmla="*/ 35 h 234"/>
                <a:gd name="T28" fmla="*/ 89 w 128"/>
                <a:gd name="T29" fmla="*/ 48 h 234"/>
                <a:gd name="T30" fmla="*/ 97 w 128"/>
                <a:gd name="T31" fmla="*/ 62 h 234"/>
                <a:gd name="T32" fmla="*/ 105 w 128"/>
                <a:gd name="T33" fmla="*/ 77 h 234"/>
                <a:gd name="T34" fmla="*/ 113 w 128"/>
                <a:gd name="T35" fmla="*/ 93 h 234"/>
                <a:gd name="T36" fmla="*/ 119 w 128"/>
                <a:gd name="T37" fmla="*/ 110 h 234"/>
                <a:gd name="T38" fmla="*/ 124 w 128"/>
                <a:gd name="T39" fmla="*/ 127 h 234"/>
                <a:gd name="T40" fmla="*/ 127 w 128"/>
                <a:gd name="T41" fmla="*/ 144 h 234"/>
                <a:gd name="T42" fmla="*/ 128 w 128"/>
                <a:gd name="T43" fmla="*/ 161 h 234"/>
                <a:gd name="T44" fmla="*/ 126 w 128"/>
                <a:gd name="T45" fmla="*/ 177 h 234"/>
                <a:gd name="T46" fmla="*/ 120 w 128"/>
                <a:gd name="T47" fmla="*/ 193 h 234"/>
                <a:gd name="T48" fmla="*/ 112 w 128"/>
                <a:gd name="T49" fmla="*/ 208 h 234"/>
                <a:gd name="T50" fmla="*/ 106 w 128"/>
                <a:gd name="T51" fmla="*/ 213 h 234"/>
                <a:gd name="T52" fmla="*/ 101 w 128"/>
                <a:gd name="T53" fmla="*/ 219 h 234"/>
                <a:gd name="T54" fmla="*/ 95 w 128"/>
                <a:gd name="T55" fmla="*/ 223 h 234"/>
                <a:gd name="T56" fmla="*/ 88 w 128"/>
                <a:gd name="T57" fmla="*/ 227 h 234"/>
                <a:gd name="T58" fmla="*/ 81 w 128"/>
                <a:gd name="T59" fmla="*/ 231 h 234"/>
                <a:gd name="T60" fmla="*/ 72 w 128"/>
                <a:gd name="T61" fmla="*/ 233 h 234"/>
                <a:gd name="T62" fmla="*/ 64 w 128"/>
                <a:gd name="T63" fmla="*/ 234 h 234"/>
                <a:gd name="T64" fmla="*/ 55 w 128"/>
                <a:gd name="T65" fmla="*/ 234 h 234"/>
                <a:gd name="T66" fmla="*/ 43 w 128"/>
                <a:gd name="T67" fmla="*/ 231 h 234"/>
                <a:gd name="T68" fmla="*/ 30 w 128"/>
                <a:gd name="T69" fmla="*/ 225 h 234"/>
                <a:gd name="T70" fmla="*/ 18 w 128"/>
                <a:gd name="T71" fmla="*/ 215 h 234"/>
                <a:gd name="T72" fmla="*/ 8 w 128"/>
                <a:gd name="T73" fmla="*/ 202 h 234"/>
                <a:gd name="T74" fmla="*/ 2 w 128"/>
                <a:gd name="T75" fmla="*/ 186 h 234"/>
                <a:gd name="T76" fmla="*/ 0 w 128"/>
                <a:gd name="T77" fmla="*/ 167 h 234"/>
                <a:gd name="T78" fmla="*/ 6 w 128"/>
                <a:gd name="T79" fmla="*/ 146 h 234"/>
                <a:gd name="T80" fmla="*/ 19 w 128"/>
                <a:gd name="T81" fmla="*/ 123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234"/>
                <a:gd name="T125" fmla="*/ 128 w 128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234">
                  <a:moveTo>
                    <a:pt x="19" y="123"/>
                  </a:moveTo>
                  <a:lnTo>
                    <a:pt x="30" y="108"/>
                  </a:lnTo>
                  <a:lnTo>
                    <a:pt x="38" y="95"/>
                  </a:lnTo>
                  <a:lnTo>
                    <a:pt x="45" y="83"/>
                  </a:lnTo>
                  <a:lnTo>
                    <a:pt x="49" y="71"/>
                  </a:lnTo>
                  <a:lnTo>
                    <a:pt x="53" y="58"/>
                  </a:lnTo>
                  <a:lnTo>
                    <a:pt x="55" y="43"/>
                  </a:lnTo>
                  <a:lnTo>
                    <a:pt x="56" y="24"/>
                  </a:lnTo>
                  <a:lnTo>
                    <a:pt x="57" y="0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7" y="14"/>
                  </a:lnTo>
                  <a:lnTo>
                    <a:pt x="74" y="24"/>
                  </a:lnTo>
                  <a:lnTo>
                    <a:pt x="81" y="35"/>
                  </a:lnTo>
                  <a:lnTo>
                    <a:pt x="89" y="48"/>
                  </a:lnTo>
                  <a:lnTo>
                    <a:pt x="97" y="62"/>
                  </a:lnTo>
                  <a:lnTo>
                    <a:pt x="105" y="77"/>
                  </a:lnTo>
                  <a:lnTo>
                    <a:pt x="113" y="93"/>
                  </a:lnTo>
                  <a:lnTo>
                    <a:pt x="119" y="110"/>
                  </a:lnTo>
                  <a:lnTo>
                    <a:pt x="124" y="127"/>
                  </a:lnTo>
                  <a:lnTo>
                    <a:pt x="127" y="144"/>
                  </a:lnTo>
                  <a:lnTo>
                    <a:pt x="128" y="161"/>
                  </a:lnTo>
                  <a:lnTo>
                    <a:pt x="126" y="177"/>
                  </a:lnTo>
                  <a:lnTo>
                    <a:pt x="120" y="193"/>
                  </a:lnTo>
                  <a:lnTo>
                    <a:pt x="112" y="208"/>
                  </a:lnTo>
                  <a:lnTo>
                    <a:pt x="106" y="213"/>
                  </a:lnTo>
                  <a:lnTo>
                    <a:pt x="101" y="219"/>
                  </a:lnTo>
                  <a:lnTo>
                    <a:pt x="95" y="223"/>
                  </a:lnTo>
                  <a:lnTo>
                    <a:pt x="88" y="227"/>
                  </a:lnTo>
                  <a:lnTo>
                    <a:pt x="81" y="231"/>
                  </a:lnTo>
                  <a:lnTo>
                    <a:pt x="72" y="233"/>
                  </a:lnTo>
                  <a:lnTo>
                    <a:pt x="64" y="234"/>
                  </a:lnTo>
                  <a:lnTo>
                    <a:pt x="55" y="234"/>
                  </a:lnTo>
                  <a:lnTo>
                    <a:pt x="43" y="231"/>
                  </a:lnTo>
                  <a:lnTo>
                    <a:pt x="30" y="225"/>
                  </a:lnTo>
                  <a:lnTo>
                    <a:pt x="18" y="215"/>
                  </a:lnTo>
                  <a:lnTo>
                    <a:pt x="8" y="202"/>
                  </a:lnTo>
                  <a:lnTo>
                    <a:pt x="2" y="186"/>
                  </a:lnTo>
                  <a:lnTo>
                    <a:pt x="0" y="167"/>
                  </a:lnTo>
                  <a:lnTo>
                    <a:pt x="6" y="146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28" name="Freeform 112"/>
            <p:cNvSpPr>
              <a:spLocks/>
            </p:cNvSpPr>
            <p:nvPr/>
          </p:nvSpPr>
          <p:spPr bwMode="auto">
            <a:xfrm>
              <a:off x="1780" y="3645"/>
              <a:ext cx="55" cy="131"/>
            </a:xfrm>
            <a:custGeom>
              <a:avLst/>
              <a:gdLst>
                <a:gd name="T0" fmla="*/ 11 w 55"/>
                <a:gd name="T1" fmla="*/ 67 h 131"/>
                <a:gd name="T2" fmla="*/ 17 w 55"/>
                <a:gd name="T3" fmla="*/ 59 h 131"/>
                <a:gd name="T4" fmla="*/ 21 w 55"/>
                <a:gd name="T5" fmla="*/ 52 h 131"/>
                <a:gd name="T6" fmla="*/ 24 w 55"/>
                <a:gd name="T7" fmla="*/ 45 h 131"/>
                <a:gd name="T8" fmla="*/ 27 w 55"/>
                <a:gd name="T9" fmla="*/ 39 h 131"/>
                <a:gd name="T10" fmla="*/ 30 w 55"/>
                <a:gd name="T11" fmla="*/ 32 h 131"/>
                <a:gd name="T12" fmla="*/ 31 w 55"/>
                <a:gd name="T13" fmla="*/ 23 h 131"/>
                <a:gd name="T14" fmla="*/ 33 w 55"/>
                <a:gd name="T15" fmla="*/ 13 h 131"/>
                <a:gd name="T16" fmla="*/ 35 w 55"/>
                <a:gd name="T17" fmla="*/ 0 h 131"/>
                <a:gd name="T18" fmla="*/ 36 w 55"/>
                <a:gd name="T19" fmla="*/ 4 h 131"/>
                <a:gd name="T20" fmla="*/ 41 w 55"/>
                <a:gd name="T21" fmla="*/ 14 h 131"/>
                <a:gd name="T22" fmla="*/ 46 w 55"/>
                <a:gd name="T23" fmla="*/ 28 h 131"/>
                <a:gd name="T24" fmla="*/ 50 w 55"/>
                <a:gd name="T25" fmla="*/ 45 h 131"/>
                <a:gd name="T26" fmla="*/ 54 w 55"/>
                <a:gd name="T27" fmla="*/ 64 h 131"/>
                <a:gd name="T28" fmla="*/ 55 w 55"/>
                <a:gd name="T29" fmla="*/ 83 h 131"/>
                <a:gd name="T30" fmla="*/ 53 w 55"/>
                <a:gd name="T31" fmla="*/ 102 h 131"/>
                <a:gd name="T32" fmla="*/ 45 w 55"/>
                <a:gd name="T33" fmla="*/ 119 h 131"/>
                <a:gd name="T34" fmla="*/ 42 w 55"/>
                <a:gd name="T35" fmla="*/ 122 h 131"/>
                <a:gd name="T36" fmla="*/ 39 w 55"/>
                <a:gd name="T37" fmla="*/ 124 h 131"/>
                <a:gd name="T38" fmla="*/ 36 w 55"/>
                <a:gd name="T39" fmla="*/ 127 h 131"/>
                <a:gd name="T40" fmla="*/ 34 w 55"/>
                <a:gd name="T41" fmla="*/ 128 h 131"/>
                <a:gd name="T42" fmla="*/ 30 w 55"/>
                <a:gd name="T43" fmla="*/ 130 h 131"/>
                <a:gd name="T44" fmla="*/ 27 w 55"/>
                <a:gd name="T45" fmla="*/ 131 h 131"/>
                <a:gd name="T46" fmla="*/ 23 w 55"/>
                <a:gd name="T47" fmla="*/ 131 h 131"/>
                <a:gd name="T48" fmla="*/ 19 w 55"/>
                <a:gd name="T49" fmla="*/ 131 h 131"/>
                <a:gd name="T50" fmla="*/ 15 w 55"/>
                <a:gd name="T51" fmla="*/ 128 h 131"/>
                <a:gd name="T52" fmla="*/ 10 w 55"/>
                <a:gd name="T53" fmla="*/ 124 h 131"/>
                <a:gd name="T54" fmla="*/ 5 w 55"/>
                <a:gd name="T55" fmla="*/ 118 h 131"/>
                <a:gd name="T56" fmla="*/ 2 w 55"/>
                <a:gd name="T57" fmla="*/ 111 h 131"/>
                <a:gd name="T58" fmla="*/ 0 w 55"/>
                <a:gd name="T59" fmla="*/ 101 h 131"/>
                <a:gd name="T60" fmla="*/ 1 w 55"/>
                <a:gd name="T61" fmla="*/ 91 h 131"/>
                <a:gd name="T62" fmla="*/ 4 w 55"/>
                <a:gd name="T63" fmla="*/ 79 h 131"/>
                <a:gd name="T64" fmla="*/ 11 w 55"/>
                <a:gd name="T65" fmla="*/ 67 h 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"/>
                <a:gd name="T100" fmla="*/ 0 h 131"/>
                <a:gd name="T101" fmla="*/ 55 w 55"/>
                <a:gd name="T102" fmla="*/ 131 h 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" h="131">
                  <a:moveTo>
                    <a:pt x="11" y="67"/>
                  </a:moveTo>
                  <a:lnTo>
                    <a:pt x="17" y="59"/>
                  </a:lnTo>
                  <a:lnTo>
                    <a:pt x="21" y="52"/>
                  </a:lnTo>
                  <a:lnTo>
                    <a:pt x="24" y="45"/>
                  </a:lnTo>
                  <a:lnTo>
                    <a:pt x="27" y="39"/>
                  </a:lnTo>
                  <a:lnTo>
                    <a:pt x="30" y="32"/>
                  </a:lnTo>
                  <a:lnTo>
                    <a:pt x="31" y="23"/>
                  </a:lnTo>
                  <a:lnTo>
                    <a:pt x="33" y="13"/>
                  </a:lnTo>
                  <a:lnTo>
                    <a:pt x="35" y="0"/>
                  </a:lnTo>
                  <a:lnTo>
                    <a:pt x="36" y="4"/>
                  </a:lnTo>
                  <a:lnTo>
                    <a:pt x="41" y="14"/>
                  </a:lnTo>
                  <a:lnTo>
                    <a:pt x="46" y="28"/>
                  </a:lnTo>
                  <a:lnTo>
                    <a:pt x="50" y="45"/>
                  </a:lnTo>
                  <a:lnTo>
                    <a:pt x="54" y="64"/>
                  </a:lnTo>
                  <a:lnTo>
                    <a:pt x="55" y="83"/>
                  </a:lnTo>
                  <a:lnTo>
                    <a:pt x="53" y="102"/>
                  </a:lnTo>
                  <a:lnTo>
                    <a:pt x="45" y="119"/>
                  </a:lnTo>
                  <a:lnTo>
                    <a:pt x="42" y="122"/>
                  </a:lnTo>
                  <a:lnTo>
                    <a:pt x="39" y="124"/>
                  </a:lnTo>
                  <a:lnTo>
                    <a:pt x="36" y="127"/>
                  </a:lnTo>
                  <a:lnTo>
                    <a:pt x="34" y="128"/>
                  </a:lnTo>
                  <a:lnTo>
                    <a:pt x="30" y="130"/>
                  </a:lnTo>
                  <a:lnTo>
                    <a:pt x="27" y="131"/>
                  </a:lnTo>
                  <a:lnTo>
                    <a:pt x="23" y="131"/>
                  </a:lnTo>
                  <a:lnTo>
                    <a:pt x="19" y="131"/>
                  </a:lnTo>
                  <a:lnTo>
                    <a:pt x="15" y="128"/>
                  </a:lnTo>
                  <a:lnTo>
                    <a:pt x="10" y="124"/>
                  </a:lnTo>
                  <a:lnTo>
                    <a:pt x="5" y="118"/>
                  </a:lnTo>
                  <a:lnTo>
                    <a:pt x="2" y="111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4" y="79"/>
                  </a:lnTo>
                  <a:lnTo>
                    <a:pt x="1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29" name="Freeform 113"/>
            <p:cNvSpPr>
              <a:spLocks/>
            </p:cNvSpPr>
            <p:nvPr/>
          </p:nvSpPr>
          <p:spPr bwMode="auto">
            <a:xfrm>
              <a:off x="1840" y="3315"/>
              <a:ext cx="46" cy="107"/>
            </a:xfrm>
            <a:custGeom>
              <a:avLst/>
              <a:gdLst>
                <a:gd name="T0" fmla="*/ 26 w 46"/>
                <a:gd name="T1" fmla="*/ 23 h 107"/>
                <a:gd name="T2" fmla="*/ 24 w 46"/>
                <a:gd name="T3" fmla="*/ 28 h 107"/>
                <a:gd name="T4" fmla="*/ 20 w 46"/>
                <a:gd name="T5" fmla="*/ 33 h 107"/>
                <a:gd name="T6" fmla="*/ 17 w 46"/>
                <a:gd name="T7" fmla="*/ 37 h 107"/>
                <a:gd name="T8" fmla="*/ 13 w 46"/>
                <a:gd name="T9" fmla="*/ 41 h 107"/>
                <a:gd name="T10" fmla="*/ 9 w 46"/>
                <a:gd name="T11" fmla="*/ 46 h 107"/>
                <a:gd name="T12" fmla="*/ 5 w 46"/>
                <a:gd name="T13" fmla="*/ 51 h 107"/>
                <a:gd name="T14" fmla="*/ 2 w 46"/>
                <a:gd name="T15" fmla="*/ 56 h 107"/>
                <a:gd name="T16" fmla="*/ 1 w 46"/>
                <a:gd name="T17" fmla="*/ 62 h 107"/>
                <a:gd name="T18" fmla="*/ 0 w 46"/>
                <a:gd name="T19" fmla="*/ 68 h 107"/>
                <a:gd name="T20" fmla="*/ 1 w 46"/>
                <a:gd name="T21" fmla="*/ 74 h 107"/>
                <a:gd name="T22" fmla="*/ 2 w 46"/>
                <a:gd name="T23" fmla="*/ 79 h 107"/>
                <a:gd name="T24" fmla="*/ 4 w 46"/>
                <a:gd name="T25" fmla="*/ 85 h 107"/>
                <a:gd name="T26" fmla="*/ 6 w 46"/>
                <a:gd name="T27" fmla="*/ 89 h 107"/>
                <a:gd name="T28" fmla="*/ 9 w 46"/>
                <a:gd name="T29" fmla="*/ 94 h 107"/>
                <a:gd name="T30" fmla="*/ 13 w 46"/>
                <a:gd name="T31" fmla="*/ 99 h 107"/>
                <a:gd name="T32" fmla="*/ 16 w 46"/>
                <a:gd name="T33" fmla="*/ 104 h 107"/>
                <a:gd name="T34" fmla="*/ 18 w 46"/>
                <a:gd name="T35" fmla="*/ 106 h 107"/>
                <a:gd name="T36" fmla="*/ 21 w 46"/>
                <a:gd name="T37" fmla="*/ 107 h 107"/>
                <a:gd name="T38" fmla="*/ 24 w 46"/>
                <a:gd name="T39" fmla="*/ 107 h 107"/>
                <a:gd name="T40" fmla="*/ 28 w 46"/>
                <a:gd name="T41" fmla="*/ 106 h 107"/>
                <a:gd name="T42" fmla="*/ 30 w 46"/>
                <a:gd name="T43" fmla="*/ 104 h 107"/>
                <a:gd name="T44" fmla="*/ 31 w 46"/>
                <a:gd name="T45" fmla="*/ 100 h 107"/>
                <a:gd name="T46" fmla="*/ 31 w 46"/>
                <a:gd name="T47" fmla="*/ 97 h 107"/>
                <a:gd name="T48" fmla="*/ 30 w 46"/>
                <a:gd name="T49" fmla="*/ 94 h 107"/>
                <a:gd name="T50" fmla="*/ 25 w 46"/>
                <a:gd name="T51" fmla="*/ 86 h 107"/>
                <a:gd name="T52" fmla="*/ 20 w 46"/>
                <a:gd name="T53" fmla="*/ 79 h 107"/>
                <a:gd name="T54" fmla="*/ 17 w 46"/>
                <a:gd name="T55" fmla="*/ 71 h 107"/>
                <a:gd name="T56" fmla="*/ 19 w 46"/>
                <a:gd name="T57" fmla="*/ 63 h 107"/>
                <a:gd name="T58" fmla="*/ 21 w 46"/>
                <a:gd name="T59" fmla="*/ 59 h 107"/>
                <a:gd name="T60" fmla="*/ 24 w 46"/>
                <a:gd name="T61" fmla="*/ 55 h 107"/>
                <a:gd name="T62" fmla="*/ 27 w 46"/>
                <a:gd name="T63" fmla="*/ 51 h 107"/>
                <a:gd name="T64" fmla="*/ 30 w 46"/>
                <a:gd name="T65" fmla="*/ 48 h 107"/>
                <a:gd name="T66" fmla="*/ 33 w 46"/>
                <a:gd name="T67" fmla="*/ 44 h 107"/>
                <a:gd name="T68" fmla="*/ 36 w 46"/>
                <a:gd name="T69" fmla="*/ 40 h 107"/>
                <a:gd name="T70" fmla="*/ 39 w 46"/>
                <a:gd name="T71" fmla="*/ 36 h 107"/>
                <a:gd name="T72" fmla="*/ 42 w 46"/>
                <a:gd name="T73" fmla="*/ 32 h 107"/>
                <a:gd name="T74" fmla="*/ 44 w 46"/>
                <a:gd name="T75" fmla="*/ 24 h 107"/>
                <a:gd name="T76" fmla="*/ 46 w 46"/>
                <a:gd name="T77" fmla="*/ 16 h 107"/>
                <a:gd name="T78" fmla="*/ 46 w 46"/>
                <a:gd name="T79" fmla="*/ 8 h 107"/>
                <a:gd name="T80" fmla="*/ 45 w 46"/>
                <a:gd name="T81" fmla="*/ 0 h 107"/>
                <a:gd name="T82" fmla="*/ 27 w 46"/>
                <a:gd name="T83" fmla="*/ 0 h 107"/>
                <a:gd name="T84" fmla="*/ 28 w 46"/>
                <a:gd name="T85" fmla="*/ 6 h 107"/>
                <a:gd name="T86" fmla="*/ 29 w 46"/>
                <a:gd name="T87" fmla="*/ 11 h 107"/>
                <a:gd name="T88" fmla="*/ 28 w 46"/>
                <a:gd name="T89" fmla="*/ 17 h 107"/>
                <a:gd name="T90" fmla="*/ 26 w 46"/>
                <a:gd name="T91" fmla="*/ 23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107"/>
                <a:gd name="T140" fmla="*/ 46 w 46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107">
                  <a:moveTo>
                    <a:pt x="26" y="23"/>
                  </a:moveTo>
                  <a:lnTo>
                    <a:pt x="24" y="28"/>
                  </a:lnTo>
                  <a:lnTo>
                    <a:pt x="20" y="33"/>
                  </a:lnTo>
                  <a:lnTo>
                    <a:pt x="17" y="37"/>
                  </a:lnTo>
                  <a:lnTo>
                    <a:pt x="13" y="41"/>
                  </a:lnTo>
                  <a:lnTo>
                    <a:pt x="9" y="46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1" y="74"/>
                  </a:lnTo>
                  <a:lnTo>
                    <a:pt x="2" y="79"/>
                  </a:lnTo>
                  <a:lnTo>
                    <a:pt x="4" y="85"/>
                  </a:lnTo>
                  <a:lnTo>
                    <a:pt x="6" y="89"/>
                  </a:lnTo>
                  <a:lnTo>
                    <a:pt x="9" y="94"/>
                  </a:lnTo>
                  <a:lnTo>
                    <a:pt x="13" y="99"/>
                  </a:lnTo>
                  <a:lnTo>
                    <a:pt x="16" y="104"/>
                  </a:lnTo>
                  <a:lnTo>
                    <a:pt x="18" y="106"/>
                  </a:lnTo>
                  <a:lnTo>
                    <a:pt x="21" y="107"/>
                  </a:lnTo>
                  <a:lnTo>
                    <a:pt x="24" y="107"/>
                  </a:lnTo>
                  <a:lnTo>
                    <a:pt x="28" y="106"/>
                  </a:lnTo>
                  <a:lnTo>
                    <a:pt x="30" y="104"/>
                  </a:lnTo>
                  <a:lnTo>
                    <a:pt x="31" y="100"/>
                  </a:lnTo>
                  <a:lnTo>
                    <a:pt x="31" y="97"/>
                  </a:lnTo>
                  <a:lnTo>
                    <a:pt x="30" y="94"/>
                  </a:lnTo>
                  <a:lnTo>
                    <a:pt x="25" y="86"/>
                  </a:lnTo>
                  <a:lnTo>
                    <a:pt x="20" y="79"/>
                  </a:lnTo>
                  <a:lnTo>
                    <a:pt x="17" y="71"/>
                  </a:lnTo>
                  <a:lnTo>
                    <a:pt x="19" y="63"/>
                  </a:lnTo>
                  <a:lnTo>
                    <a:pt x="21" y="59"/>
                  </a:lnTo>
                  <a:lnTo>
                    <a:pt x="24" y="55"/>
                  </a:lnTo>
                  <a:lnTo>
                    <a:pt x="27" y="51"/>
                  </a:lnTo>
                  <a:lnTo>
                    <a:pt x="30" y="48"/>
                  </a:lnTo>
                  <a:lnTo>
                    <a:pt x="33" y="44"/>
                  </a:lnTo>
                  <a:lnTo>
                    <a:pt x="36" y="40"/>
                  </a:lnTo>
                  <a:lnTo>
                    <a:pt x="39" y="36"/>
                  </a:lnTo>
                  <a:lnTo>
                    <a:pt x="42" y="32"/>
                  </a:lnTo>
                  <a:lnTo>
                    <a:pt x="44" y="24"/>
                  </a:lnTo>
                  <a:lnTo>
                    <a:pt x="46" y="16"/>
                  </a:lnTo>
                  <a:lnTo>
                    <a:pt x="46" y="8"/>
                  </a:lnTo>
                  <a:lnTo>
                    <a:pt x="45" y="0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9" y="11"/>
                  </a:lnTo>
                  <a:lnTo>
                    <a:pt x="28" y="17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30" name="Freeform 114"/>
            <p:cNvSpPr>
              <a:spLocks/>
            </p:cNvSpPr>
            <p:nvPr/>
          </p:nvSpPr>
          <p:spPr bwMode="auto">
            <a:xfrm>
              <a:off x="1795" y="3315"/>
              <a:ext cx="45" cy="107"/>
            </a:xfrm>
            <a:custGeom>
              <a:avLst/>
              <a:gdLst>
                <a:gd name="T0" fmla="*/ 26 w 45"/>
                <a:gd name="T1" fmla="*/ 23 h 107"/>
                <a:gd name="T2" fmla="*/ 23 w 45"/>
                <a:gd name="T3" fmla="*/ 28 h 107"/>
                <a:gd name="T4" fmla="*/ 20 w 45"/>
                <a:gd name="T5" fmla="*/ 33 h 107"/>
                <a:gd name="T6" fmla="*/ 16 w 45"/>
                <a:gd name="T7" fmla="*/ 37 h 107"/>
                <a:gd name="T8" fmla="*/ 12 w 45"/>
                <a:gd name="T9" fmla="*/ 41 h 107"/>
                <a:gd name="T10" fmla="*/ 9 w 45"/>
                <a:gd name="T11" fmla="*/ 46 h 107"/>
                <a:gd name="T12" fmla="*/ 5 w 45"/>
                <a:gd name="T13" fmla="*/ 51 h 107"/>
                <a:gd name="T14" fmla="*/ 2 w 45"/>
                <a:gd name="T15" fmla="*/ 56 h 107"/>
                <a:gd name="T16" fmla="*/ 1 w 45"/>
                <a:gd name="T17" fmla="*/ 62 h 107"/>
                <a:gd name="T18" fmla="*/ 0 w 45"/>
                <a:gd name="T19" fmla="*/ 68 h 107"/>
                <a:gd name="T20" fmla="*/ 0 w 45"/>
                <a:gd name="T21" fmla="*/ 74 h 107"/>
                <a:gd name="T22" fmla="*/ 2 w 45"/>
                <a:gd name="T23" fmla="*/ 79 h 107"/>
                <a:gd name="T24" fmla="*/ 4 w 45"/>
                <a:gd name="T25" fmla="*/ 85 h 107"/>
                <a:gd name="T26" fmla="*/ 6 w 45"/>
                <a:gd name="T27" fmla="*/ 89 h 107"/>
                <a:gd name="T28" fmla="*/ 9 w 45"/>
                <a:gd name="T29" fmla="*/ 94 h 107"/>
                <a:gd name="T30" fmla="*/ 12 w 45"/>
                <a:gd name="T31" fmla="*/ 99 h 107"/>
                <a:gd name="T32" fmla="*/ 15 w 45"/>
                <a:gd name="T33" fmla="*/ 104 h 107"/>
                <a:gd name="T34" fmla="*/ 17 w 45"/>
                <a:gd name="T35" fmla="*/ 106 h 107"/>
                <a:gd name="T36" fmla="*/ 21 w 45"/>
                <a:gd name="T37" fmla="*/ 107 h 107"/>
                <a:gd name="T38" fmla="*/ 24 w 45"/>
                <a:gd name="T39" fmla="*/ 107 h 107"/>
                <a:gd name="T40" fmla="*/ 27 w 45"/>
                <a:gd name="T41" fmla="*/ 106 h 107"/>
                <a:gd name="T42" fmla="*/ 30 w 45"/>
                <a:gd name="T43" fmla="*/ 104 h 107"/>
                <a:gd name="T44" fmla="*/ 31 w 45"/>
                <a:gd name="T45" fmla="*/ 100 h 107"/>
                <a:gd name="T46" fmla="*/ 30 w 45"/>
                <a:gd name="T47" fmla="*/ 97 h 107"/>
                <a:gd name="T48" fmla="*/ 29 w 45"/>
                <a:gd name="T49" fmla="*/ 94 h 107"/>
                <a:gd name="T50" fmla="*/ 24 w 45"/>
                <a:gd name="T51" fmla="*/ 86 h 107"/>
                <a:gd name="T52" fmla="*/ 20 w 45"/>
                <a:gd name="T53" fmla="*/ 79 h 107"/>
                <a:gd name="T54" fmla="*/ 17 w 45"/>
                <a:gd name="T55" fmla="*/ 71 h 107"/>
                <a:gd name="T56" fmla="*/ 18 w 45"/>
                <a:gd name="T57" fmla="*/ 63 h 107"/>
                <a:gd name="T58" fmla="*/ 20 w 45"/>
                <a:gd name="T59" fmla="*/ 59 h 107"/>
                <a:gd name="T60" fmla="*/ 23 w 45"/>
                <a:gd name="T61" fmla="*/ 55 h 107"/>
                <a:gd name="T62" fmla="*/ 26 w 45"/>
                <a:gd name="T63" fmla="*/ 51 h 107"/>
                <a:gd name="T64" fmla="*/ 30 w 45"/>
                <a:gd name="T65" fmla="*/ 48 h 107"/>
                <a:gd name="T66" fmla="*/ 32 w 45"/>
                <a:gd name="T67" fmla="*/ 44 h 107"/>
                <a:gd name="T68" fmla="*/ 36 w 45"/>
                <a:gd name="T69" fmla="*/ 40 h 107"/>
                <a:gd name="T70" fmla="*/ 39 w 45"/>
                <a:gd name="T71" fmla="*/ 36 h 107"/>
                <a:gd name="T72" fmla="*/ 41 w 45"/>
                <a:gd name="T73" fmla="*/ 32 h 107"/>
                <a:gd name="T74" fmla="*/ 44 w 45"/>
                <a:gd name="T75" fmla="*/ 24 h 107"/>
                <a:gd name="T76" fmla="*/ 45 w 45"/>
                <a:gd name="T77" fmla="*/ 16 h 107"/>
                <a:gd name="T78" fmla="*/ 45 w 45"/>
                <a:gd name="T79" fmla="*/ 8 h 107"/>
                <a:gd name="T80" fmla="*/ 45 w 45"/>
                <a:gd name="T81" fmla="*/ 0 h 107"/>
                <a:gd name="T82" fmla="*/ 27 w 45"/>
                <a:gd name="T83" fmla="*/ 0 h 107"/>
                <a:gd name="T84" fmla="*/ 28 w 45"/>
                <a:gd name="T85" fmla="*/ 6 h 107"/>
                <a:gd name="T86" fmla="*/ 28 w 45"/>
                <a:gd name="T87" fmla="*/ 11 h 107"/>
                <a:gd name="T88" fmla="*/ 28 w 45"/>
                <a:gd name="T89" fmla="*/ 17 h 107"/>
                <a:gd name="T90" fmla="*/ 26 w 45"/>
                <a:gd name="T91" fmla="*/ 23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107"/>
                <a:gd name="T140" fmla="*/ 45 w 45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107">
                  <a:moveTo>
                    <a:pt x="26" y="23"/>
                  </a:moveTo>
                  <a:lnTo>
                    <a:pt x="23" y="28"/>
                  </a:lnTo>
                  <a:lnTo>
                    <a:pt x="20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4" y="85"/>
                  </a:lnTo>
                  <a:lnTo>
                    <a:pt x="6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5" y="104"/>
                  </a:lnTo>
                  <a:lnTo>
                    <a:pt x="17" y="106"/>
                  </a:lnTo>
                  <a:lnTo>
                    <a:pt x="21" y="107"/>
                  </a:lnTo>
                  <a:lnTo>
                    <a:pt x="24" y="107"/>
                  </a:lnTo>
                  <a:lnTo>
                    <a:pt x="27" y="106"/>
                  </a:lnTo>
                  <a:lnTo>
                    <a:pt x="30" y="104"/>
                  </a:lnTo>
                  <a:lnTo>
                    <a:pt x="31" y="100"/>
                  </a:lnTo>
                  <a:lnTo>
                    <a:pt x="30" y="97"/>
                  </a:lnTo>
                  <a:lnTo>
                    <a:pt x="29" y="94"/>
                  </a:lnTo>
                  <a:lnTo>
                    <a:pt x="24" y="86"/>
                  </a:lnTo>
                  <a:lnTo>
                    <a:pt x="20" y="79"/>
                  </a:lnTo>
                  <a:lnTo>
                    <a:pt x="17" y="71"/>
                  </a:lnTo>
                  <a:lnTo>
                    <a:pt x="18" y="63"/>
                  </a:lnTo>
                  <a:lnTo>
                    <a:pt x="20" y="59"/>
                  </a:lnTo>
                  <a:lnTo>
                    <a:pt x="23" y="55"/>
                  </a:lnTo>
                  <a:lnTo>
                    <a:pt x="26" y="51"/>
                  </a:lnTo>
                  <a:lnTo>
                    <a:pt x="30" y="48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39" y="36"/>
                  </a:lnTo>
                  <a:lnTo>
                    <a:pt x="41" y="32"/>
                  </a:lnTo>
                  <a:lnTo>
                    <a:pt x="44" y="24"/>
                  </a:lnTo>
                  <a:lnTo>
                    <a:pt x="45" y="16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31" name="Freeform 115"/>
            <p:cNvSpPr>
              <a:spLocks/>
            </p:cNvSpPr>
            <p:nvPr/>
          </p:nvSpPr>
          <p:spPr bwMode="auto">
            <a:xfrm>
              <a:off x="1750" y="3315"/>
              <a:ext cx="45" cy="107"/>
            </a:xfrm>
            <a:custGeom>
              <a:avLst/>
              <a:gdLst>
                <a:gd name="T0" fmla="*/ 26 w 45"/>
                <a:gd name="T1" fmla="*/ 23 h 107"/>
                <a:gd name="T2" fmla="*/ 23 w 45"/>
                <a:gd name="T3" fmla="*/ 28 h 107"/>
                <a:gd name="T4" fmla="*/ 19 w 45"/>
                <a:gd name="T5" fmla="*/ 33 h 107"/>
                <a:gd name="T6" fmla="*/ 16 w 45"/>
                <a:gd name="T7" fmla="*/ 37 h 107"/>
                <a:gd name="T8" fmla="*/ 12 w 45"/>
                <a:gd name="T9" fmla="*/ 41 h 107"/>
                <a:gd name="T10" fmla="*/ 8 w 45"/>
                <a:gd name="T11" fmla="*/ 46 h 107"/>
                <a:gd name="T12" fmla="*/ 5 w 45"/>
                <a:gd name="T13" fmla="*/ 51 h 107"/>
                <a:gd name="T14" fmla="*/ 2 w 45"/>
                <a:gd name="T15" fmla="*/ 56 h 107"/>
                <a:gd name="T16" fmla="*/ 0 w 45"/>
                <a:gd name="T17" fmla="*/ 62 h 107"/>
                <a:gd name="T18" fmla="*/ 0 w 45"/>
                <a:gd name="T19" fmla="*/ 68 h 107"/>
                <a:gd name="T20" fmla="*/ 0 w 45"/>
                <a:gd name="T21" fmla="*/ 74 h 107"/>
                <a:gd name="T22" fmla="*/ 1 w 45"/>
                <a:gd name="T23" fmla="*/ 79 h 107"/>
                <a:gd name="T24" fmla="*/ 3 w 45"/>
                <a:gd name="T25" fmla="*/ 85 h 107"/>
                <a:gd name="T26" fmla="*/ 5 w 45"/>
                <a:gd name="T27" fmla="*/ 89 h 107"/>
                <a:gd name="T28" fmla="*/ 8 w 45"/>
                <a:gd name="T29" fmla="*/ 94 h 107"/>
                <a:gd name="T30" fmla="*/ 12 w 45"/>
                <a:gd name="T31" fmla="*/ 99 h 107"/>
                <a:gd name="T32" fmla="*/ 15 w 45"/>
                <a:gd name="T33" fmla="*/ 104 h 107"/>
                <a:gd name="T34" fmla="*/ 17 w 45"/>
                <a:gd name="T35" fmla="*/ 106 h 107"/>
                <a:gd name="T36" fmla="*/ 20 w 45"/>
                <a:gd name="T37" fmla="*/ 107 h 107"/>
                <a:gd name="T38" fmla="*/ 23 w 45"/>
                <a:gd name="T39" fmla="*/ 107 h 107"/>
                <a:gd name="T40" fmla="*/ 27 w 45"/>
                <a:gd name="T41" fmla="*/ 106 h 107"/>
                <a:gd name="T42" fmla="*/ 29 w 45"/>
                <a:gd name="T43" fmla="*/ 104 h 107"/>
                <a:gd name="T44" fmla="*/ 30 w 45"/>
                <a:gd name="T45" fmla="*/ 100 h 107"/>
                <a:gd name="T46" fmla="*/ 30 w 45"/>
                <a:gd name="T47" fmla="*/ 97 h 107"/>
                <a:gd name="T48" fmla="*/ 29 w 45"/>
                <a:gd name="T49" fmla="*/ 94 h 107"/>
                <a:gd name="T50" fmla="*/ 24 w 45"/>
                <a:gd name="T51" fmla="*/ 86 h 107"/>
                <a:gd name="T52" fmla="*/ 19 w 45"/>
                <a:gd name="T53" fmla="*/ 79 h 107"/>
                <a:gd name="T54" fmla="*/ 16 w 45"/>
                <a:gd name="T55" fmla="*/ 71 h 107"/>
                <a:gd name="T56" fmla="*/ 17 w 45"/>
                <a:gd name="T57" fmla="*/ 63 h 107"/>
                <a:gd name="T58" fmla="*/ 20 w 45"/>
                <a:gd name="T59" fmla="*/ 59 h 107"/>
                <a:gd name="T60" fmla="*/ 23 w 45"/>
                <a:gd name="T61" fmla="*/ 55 h 107"/>
                <a:gd name="T62" fmla="*/ 26 w 45"/>
                <a:gd name="T63" fmla="*/ 51 h 107"/>
                <a:gd name="T64" fmla="*/ 29 w 45"/>
                <a:gd name="T65" fmla="*/ 48 h 107"/>
                <a:gd name="T66" fmla="*/ 32 w 45"/>
                <a:gd name="T67" fmla="*/ 44 h 107"/>
                <a:gd name="T68" fmla="*/ 35 w 45"/>
                <a:gd name="T69" fmla="*/ 40 h 107"/>
                <a:gd name="T70" fmla="*/ 38 w 45"/>
                <a:gd name="T71" fmla="*/ 36 h 107"/>
                <a:gd name="T72" fmla="*/ 41 w 45"/>
                <a:gd name="T73" fmla="*/ 32 h 107"/>
                <a:gd name="T74" fmla="*/ 43 w 45"/>
                <a:gd name="T75" fmla="*/ 24 h 107"/>
                <a:gd name="T76" fmla="*/ 45 w 45"/>
                <a:gd name="T77" fmla="*/ 16 h 107"/>
                <a:gd name="T78" fmla="*/ 45 w 45"/>
                <a:gd name="T79" fmla="*/ 8 h 107"/>
                <a:gd name="T80" fmla="*/ 44 w 45"/>
                <a:gd name="T81" fmla="*/ 0 h 107"/>
                <a:gd name="T82" fmla="*/ 26 w 45"/>
                <a:gd name="T83" fmla="*/ 0 h 107"/>
                <a:gd name="T84" fmla="*/ 27 w 45"/>
                <a:gd name="T85" fmla="*/ 6 h 107"/>
                <a:gd name="T86" fmla="*/ 28 w 45"/>
                <a:gd name="T87" fmla="*/ 11 h 107"/>
                <a:gd name="T88" fmla="*/ 27 w 45"/>
                <a:gd name="T89" fmla="*/ 17 h 107"/>
                <a:gd name="T90" fmla="*/ 26 w 45"/>
                <a:gd name="T91" fmla="*/ 23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107"/>
                <a:gd name="T140" fmla="*/ 45 w 45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107">
                  <a:moveTo>
                    <a:pt x="26" y="23"/>
                  </a:moveTo>
                  <a:lnTo>
                    <a:pt x="23" y="28"/>
                  </a:lnTo>
                  <a:lnTo>
                    <a:pt x="19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8" y="46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" y="79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8" y="94"/>
                  </a:lnTo>
                  <a:lnTo>
                    <a:pt x="12" y="99"/>
                  </a:lnTo>
                  <a:lnTo>
                    <a:pt x="15" y="104"/>
                  </a:lnTo>
                  <a:lnTo>
                    <a:pt x="17" y="106"/>
                  </a:lnTo>
                  <a:lnTo>
                    <a:pt x="20" y="107"/>
                  </a:lnTo>
                  <a:lnTo>
                    <a:pt x="23" y="107"/>
                  </a:lnTo>
                  <a:lnTo>
                    <a:pt x="27" y="106"/>
                  </a:lnTo>
                  <a:lnTo>
                    <a:pt x="29" y="104"/>
                  </a:lnTo>
                  <a:lnTo>
                    <a:pt x="30" y="100"/>
                  </a:lnTo>
                  <a:lnTo>
                    <a:pt x="30" y="97"/>
                  </a:lnTo>
                  <a:lnTo>
                    <a:pt x="29" y="94"/>
                  </a:lnTo>
                  <a:lnTo>
                    <a:pt x="24" y="86"/>
                  </a:lnTo>
                  <a:lnTo>
                    <a:pt x="19" y="79"/>
                  </a:lnTo>
                  <a:lnTo>
                    <a:pt x="16" y="71"/>
                  </a:lnTo>
                  <a:lnTo>
                    <a:pt x="17" y="63"/>
                  </a:lnTo>
                  <a:lnTo>
                    <a:pt x="20" y="59"/>
                  </a:lnTo>
                  <a:lnTo>
                    <a:pt x="23" y="55"/>
                  </a:lnTo>
                  <a:lnTo>
                    <a:pt x="26" y="51"/>
                  </a:lnTo>
                  <a:lnTo>
                    <a:pt x="29" y="48"/>
                  </a:lnTo>
                  <a:lnTo>
                    <a:pt x="32" y="44"/>
                  </a:lnTo>
                  <a:lnTo>
                    <a:pt x="35" y="40"/>
                  </a:lnTo>
                  <a:lnTo>
                    <a:pt x="38" y="36"/>
                  </a:lnTo>
                  <a:lnTo>
                    <a:pt x="41" y="32"/>
                  </a:lnTo>
                  <a:lnTo>
                    <a:pt x="43" y="24"/>
                  </a:lnTo>
                  <a:lnTo>
                    <a:pt x="45" y="16"/>
                  </a:lnTo>
                  <a:lnTo>
                    <a:pt x="45" y="8"/>
                  </a:lnTo>
                  <a:lnTo>
                    <a:pt x="44" y="0"/>
                  </a:lnTo>
                  <a:lnTo>
                    <a:pt x="26" y="0"/>
                  </a:lnTo>
                  <a:lnTo>
                    <a:pt x="27" y="6"/>
                  </a:lnTo>
                  <a:lnTo>
                    <a:pt x="28" y="11"/>
                  </a:lnTo>
                  <a:lnTo>
                    <a:pt x="27" y="17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32" name="Freeform 116"/>
            <p:cNvSpPr>
              <a:spLocks/>
            </p:cNvSpPr>
            <p:nvPr/>
          </p:nvSpPr>
          <p:spPr bwMode="auto">
            <a:xfrm>
              <a:off x="1704" y="3315"/>
              <a:ext cx="45" cy="107"/>
            </a:xfrm>
            <a:custGeom>
              <a:avLst/>
              <a:gdLst>
                <a:gd name="T0" fmla="*/ 26 w 45"/>
                <a:gd name="T1" fmla="*/ 23 h 107"/>
                <a:gd name="T2" fmla="*/ 23 w 45"/>
                <a:gd name="T3" fmla="*/ 28 h 107"/>
                <a:gd name="T4" fmla="*/ 20 w 45"/>
                <a:gd name="T5" fmla="*/ 33 h 107"/>
                <a:gd name="T6" fmla="*/ 16 w 45"/>
                <a:gd name="T7" fmla="*/ 37 h 107"/>
                <a:gd name="T8" fmla="*/ 12 w 45"/>
                <a:gd name="T9" fmla="*/ 41 h 107"/>
                <a:gd name="T10" fmla="*/ 9 w 45"/>
                <a:gd name="T11" fmla="*/ 46 h 107"/>
                <a:gd name="T12" fmla="*/ 5 w 45"/>
                <a:gd name="T13" fmla="*/ 51 h 107"/>
                <a:gd name="T14" fmla="*/ 2 w 45"/>
                <a:gd name="T15" fmla="*/ 56 h 107"/>
                <a:gd name="T16" fmla="*/ 1 w 45"/>
                <a:gd name="T17" fmla="*/ 62 h 107"/>
                <a:gd name="T18" fmla="*/ 0 w 45"/>
                <a:gd name="T19" fmla="*/ 68 h 107"/>
                <a:gd name="T20" fmla="*/ 0 w 45"/>
                <a:gd name="T21" fmla="*/ 74 h 107"/>
                <a:gd name="T22" fmla="*/ 2 w 45"/>
                <a:gd name="T23" fmla="*/ 79 h 107"/>
                <a:gd name="T24" fmla="*/ 4 w 45"/>
                <a:gd name="T25" fmla="*/ 85 h 107"/>
                <a:gd name="T26" fmla="*/ 6 w 45"/>
                <a:gd name="T27" fmla="*/ 89 h 107"/>
                <a:gd name="T28" fmla="*/ 9 w 45"/>
                <a:gd name="T29" fmla="*/ 94 h 107"/>
                <a:gd name="T30" fmla="*/ 12 w 45"/>
                <a:gd name="T31" fmla="*/ 99 h 107"/>
                <a:gd name="T32" fmla="*/ 15 w 45"/>
                <a:gd name="T33" fmla="*/ 104 h 107"/>
                <a:gd name="T34" fmla="*/ 17 w 45"/>
                <a:gd name="T35" fmla="*/ 106 h 107"/>
                <a:gd name="T36" fmla="*/ 21 w 45"/>
                <a:gd name="T37" fmla="*/ 107 h 107"/>
                <a:gd name="T38" fmla="*/ 24 w 45"/>
                <a:gd name="T39" fmla="*/ 107 h 107"/>
                <a:gd name="T40" fmla="*/ 27 w 45"/>
                <a:gd name="T41" fmla="*/ 106 h 107"/>
                <a:gd name="T42" fmla="*/ 29 w 45"/>
                <a:gd name="T43" fmla="*/ 104 h 107"/>
                <a:gd name="T44" fmla="*/ 31 w 45"/>
                <a:gd name="T45" fmla="*/ 100 h 107"/>
                <a:gd name="T46" fmla="*/ 31 w 45"/>
                <a:gd name="T47" fmla="*/ 97 h 107"/>
                <a:gd name="T48" fmla="*/ 29 w 45"/>
                <a:gd name="T49" fmla="*/ 94 h 107"/>
                <a:gd name="T50" fmla="*/ 25 w 45"/>
                <a:gd name="T51" fmla="*/ 86 h 107"/>
                <a:gd name="T52" fmla="*/ 20 w 45"/>
                <a:gd name="T53" fmla="*/ 79 h 107"/>
                <a:gd name="T54" fmla="*/ 17 w 45"/>
                <a:gd name="T55" fmla="*/ 71 h 107"/>
                <a:gd name="T56" fmla="*/ 18 w 45"/>
                <a:gd name="T57" fmla="*/ 63 h 107"/>
                <a:gd name="T58" fmla="*/ 20 w 45"/>
                <a:gd name="T59" fmla="*/ 59 h 107"/>
                <a:gd name="T60" fmla="*/ 23 w 45"/>
                <a:gd name="T61" fmla="*/ 55 h 107"/>
                <a:gd name="T62" fmla="*/ 26 w 45"/>
                <a:gd name="T63" fmla="*/ 51 h 107"/>
                <a:gd name="T64" fmla="*/ 29 w 45"/>
                <a:gd name="T65" fmla="*/ 48 h 107"/>
                <a:gd name="T66" fmla="*/ 32 w 45"/>
                <a:gd name="T67" fmla="*/ 44 h 107"/>
                <a:gd name="T68" fmla="*/ 36 w 45"/>
                <a:gd name="T69" fmla="*/ 40 h 107"/>
                <a:gd name="T70" fmla="*/ 39 w 45"/>
                <a:gd name="T71" fmla="*/ 36 h 107"/>
                <a:gd name="T72" fmla="*/ 41 w 45"/>
                <a:gd name="T73" fmla="*/ 32 h 107"/>
                <a:gd name="T74" fmla="*/ 44 w 45"/>
                <a:gd name="T75" fmla="*/ 24 h 107"/>
                <a:gd name="T76" fmla="*/ 45 w 45"/>
                <a:gd name="T77" fmla="*/ 16 h 107"/>
                <a:gd name="T78" fmla="*/ 45 w 45"/>
                <a:gd name="T79" fmla="*/ 8 h 107"/>
                <a:gd name="T80" fmla="*/ 44 w 45"/>
                <a:gd name="T81" fmla="*/ 0 h 107"/>
                <a:gd name="T82" fmla="*/ 27 w 45"/>
                <a:gd name="T83" fmla="*/ 0 h 107"/>
                <a:gd name="T84" fmla="*/ 28 w 45"/>
                <a:gd name="T85" fmla="*/ 6 h 107"/>
                <a:gd name="T86" fmla="*/ 28 w 45"/>
                <a:gd name="T87" fmla="*/ 11 h 107"/>
                <a:gd name="T88" fmla="*/ 28 w 45"/>
                <a:gd name="T89" fmla="*/ 17 h 107"/>
                <a:gd name="T90" fmla="*/ 26 w 45"/>
                <a:gd name="T91" fmla="*/ 23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107"/>
                <a:gd name="T140" fmla="*/ 45 w 45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107">
                  <a:moveTo>
                    <a:pt x="26" y="23"/>
                  </a:moveTo>
                  <a:lnTo>
                    <a:pt x="23" y="28"/>
                  </a:lnTo>
                  <a:lnTo>
                    <a:pt x="20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79"/>
                  </a:lnTo>
                  <a:lnTo>
                    <a:pt x="4" y="85"/>
                  </a:lnTo>
                  <a:lnTo>
                    <a:pt x="6" y="89"/>
                  </a:lnTo>
                  <a:lnTo>
                    <a:pt x="9" y="94"/>
                  </a:lnTo>
                  <a:lnTo>
                    <a:pt x="12" y="99"/>
                  </a:lnTo>
                  <a:lnTo>
                    <a:pt x="15" y="104"/>
                  </a:lnTo>
                  <a:lnTo>
                    <a:pt x="17" y="106"/>
                  </a:lnTo>
                  <a:lnTo>
                    <a:pt x="21" y="107"/>
                  </a:lnTo>
                  <a:lnTo>
                    <a:pt x="24" y="107"/>
                  </a:lnTo>
                  <a:lnTo>
                    <a:pt x="27" y="106"/>
                  </a:lnTo>
                  <a:lnTo>
                    <a:pt x="29" y="104"/>
                  </a:lnTo>
                  <a:lnTo>
                    <a:pt x="31" y="100"/>
                  </a:lnTo>
                  <a:lnTo>
                    <a:pt x="31" y="97"/>
                  </a:lnTo>
                  <a:lnTo>
                    <a:pt x="29" y="94"/>
                  </a:lnTo>
                  <a:lnTo>
                    <a:pt x="25" y="86"/>
                  </a:lnTo>
                  <a:lnTo>
                    <a:pt x="20" y="79"/>
                  </a:lnTo>
                  <a:lnTo>
                    <a:pt x="17" y="71"/>
                  </a:lnTo>
                  <a:lnTo>
                    <a:pt x="18" y="63"/>
                  </a:lnTo>
                  <a:lnTo>
                    <a:pt x="20" y="59"/>
                  </a:lnTo>
                  <a:lnTo>
                    <a:pt x="23" y="55"/>
                  </a:lnTo>
                  <a:lnTo>
                    <a:pt x="26" y="51"/>
                  </a:lnTo>
                  <a:lnTo>
                    <a:pt x="29" y="48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39" y="36"/>
                  </a:lnTo>
                  <a:lnTo>
                    <a:pt x="41" y="32"/>
                  </a:lnTo>
                  <a:lnTo>
                    <a:pt x="44" y="24"/>
                  </a:lnTo>
                  <a:lnTo>
                    <a:pt x="45" y="16"/>
                  </a:lnTo>
                  <a:lnTo>
                    <a:pt x="45" y="8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8" y="17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33" name="Freeform 117"/>
            <p:cNvSpPr>
              <a:spLocks/>
            </p:cNvSpPr>
            <p:nvPr/>
          </p:nvSpPr>
          <p:spPr bwMode="auto">
            <a:xfrm>
              <a:off x="1659" y="3315"/>
              <a:ext cx="45" cy="107"/>
            </a:xfrm>
            <a:custGeom>
              <a:avLst/>
              <a:gdLst>
                <a:gd name="T0" fmla="*/ 25 w 45"/>
                <a:gd name="T1" fmla="*/ 23 h 107"/>
                <a:gd name="T2" fmla="*/ 23 w 45"/>
                <a:gd name="T3" fmla="*/ 28 h 107"/>
                <a:gd name="T4" fmla="*/ 19 w 45"/>
                <a:gd name="T5" fmla="*/ 33 h 107"/>
                <a:gd name="T6" fmla="*/ 16 w 45"/>
                <a:gd name="T7" fmla="*/ 37 h 107"/>
                <a:gd name="T8" fmla="*/ 12 w 45"/>
                <a:gd name="T9" fmla="*/ 41 h 107"/>
                <a:gd name="T10" fmla="*/ 8 w 45"/>
                <a:gd name="T11" fmla="*/ 46 h 107"/>
                <a:gd name="T12" fmla="*/ 5 w 45"/>
                <a:gd name="T13" fmla="*/ 51 h 107"/>
                <a:gd name="T14" fmla="*/ 2 w 45"/>
                <a:gd name="T15" fmla="*/ 56 h 107"/>
                <a:gd name="T16" fmla="*/ 0 w 45"/>
                <a:gd name="T17" fmla="*/ 62 h 107"/>
                <a:gd name="T18" fmla="*/ 0 w 45"/>
                <a:gd name="T19" fmla="*/ 68 h 107"/>
                <a:gd name="T20" fmla="*/ 0 w 45"/>
                <a:gd name="T21" fmla="*/ 74 h 107"/>
                <a:gd name="T22" fmla="*/ 1 w 45"/>
                <a:gd name="T23" fmla="*/ 79 h 107"/>
                <a:gd name="T24" fmla="*/ 3 w 45"/>
                <a:gd name="T25" fmla="*/ 85 h 107"/>
                <a:gd name="T26" fmla="*/ 5 w 45"/>
                <a:gd name="T27" fmla="*/ 89 h 107"/>
                <a:gd name="T28" fmla="*/ 8 w 45"/>
                <a:gd name="T29" fmla="*/ 94 h 107"/>
                <a:gd name="T30" fmla="*/ 12 w 45"/>
                <a:gd name="T31" fmla="*/ 99 h 107"/>
                <a:gd name="T32" fmla="*/ 15 w 45"/>
                <a:gd name="T33" fmla="*/ 104 h 107"/>
                <a:gd name="T34" fmla="*/ 17 w 45"/>
                <a:gd name="T35" fmla="*/ 106 h 107"/>
                <a:gd name="T36" fmla="*/ 20 w 45"/>
                <a:gd name="T37" fmla="*/ 107 h 107"/>
                <a:gd name="T38" fmla="*/ 23 w 45"/>
                <a:gd name="T39" fmla="*/ 107 h 107"/>
                <a:gd name="T40" fmla="*/ 27 w 45"/>
                <a:gd name="T41" fmla="*/ 106 h 107"/>
                <a:gd name="T42" fmla="*/ 29 w 45"/>
                <a:gd name="T43" fmla="*/ 104 h 107"/>
                <a:gd name="T44" fmla="*/ 30 w 45"/>
                <a:gd name="T45" fmla="*/ 100 h 107"/>
                <a:gd name="T46" fmla="*/ 30 w 45"/>
                <a:gd name="T47" fmla="*/ 97 h 107"/>
                <a:gd name="T48" fmla="*/ 29 w 45"/>
                <a:gd name="T49" fmla="*/ 94 h 107"/>
                <a:gd name="T50" fmla="*/ 24 w 45"/>
                <a:gd name="T51" fmla="*/ 86 h 107"/>
                <a:gd name="T52" fmla="*/ 20 w 45"/>
                <a:gd name="T53" fmla="*/ 79 h 107"/>
                <a:gd name="T54" fmla="*/ 17 w 45"/>
                <a:gd name="T55" fmla="*/ 71 h 107"/>
                <a:gd name="T56" fmla="*/ 18 w 45"/>
                <a:gd name="T57" fmla="*/ 63 h 107"/>
                <a:gd name="T58" fmla="*/ 20 w 45"/>
                <a:gd name="T59" fmla="*/ 59 h 107"/>
                <a:gd name="T60" fmla="*/ 23 w 45"/>
                <a:gd name="T61" fmla="*/ 55 h 107"/>
                <a:gd name="T62" fmla="*/ 25 w 45"/>
                <a:gd name="T63" fmla="*/ 51 h 107"/>
                <a:gd name="T64" fmla="*/ 29 w 45"/>
                <a:gd name="T65" fmla="*/ 48 h 107"/>
                <a:gd name="T66" fmla="*/ 32 w 45"/>
                <a:gd name="T67" fmla="*/ 44 h 107"/>
                <a:gd name="T68" fmla="*/ 35 w 45"/>
                <a:gd name="T69" fmla="*/ 40 h 107"/>
                <a:gd name="T70" fmla="*/ 38 w 45"/>
                <a:gd name="T71" fmla="*/ 36 h 107"/>
                <a:gd name="T72" fmla="*/ 40 w 45"/>
                <a:gd name="T73" fmla="*/ 32 h 107"/>
                <a:gd name="T74" fmla="*/ 43 w 45"/>
                <a:gd name="T75" fmla="*/ 24 h 107"/>
                <a:gd name="T76" fmla="*/ 45 w 45"/>
                <a:gd name="T77" fmla="*/ 16 h 107"/>
                <a:gd name="T78" fmla="*/ 45 w 45"/>
                <a:gd name="T79" fmla="*/ 8 h 107"/>
                <a:gd name="T80" fmla="*/ 44 w 45"/>
                <a:gd name="T81" fmla="*/ 0 h 107"/>
                <a:gd name="T82" fmla="*/ 27 w 45"/>
                <a:gd name="T83" fmla="*/ 0 h 107"/>
                <a:gd name="T84" fmla="*/ 28 w 45"/>
                <a:gd name="T85" fmla="*/ 6 h 107"/>
                <a:gd name="T86" fmla="*/ 28 w 45"/>
                <a:gd name="T87" fmla="*/ 11 h 107"/>
                <a:gd name="T88" fmla="*/ 27 w 45"/>
                <a:gd name="T89" fmla="*/ 17 h 107"/>
                <a:gd name="T90" fmla="*/ 25 w 45"/>
                <a:gd name="T91" fmla="*/ 23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"/>
                <a:gd name="T139" fmla="*/ 0 h 107"/>
                <a:gd name="T140" fmla="*/ 45 w 45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" h="107">
                  <a:moveTo>
                    <a:pt x="25" y="23"/>
                  </a:moveTo>
                  <a:lnTo>
                    <a:pt x="23" y="28"/>
                  </a:lnTo>
                  <a:lnTo>
                    <a:pt x="19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8" y="46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" y="79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8" y="94"/>
                  </a:lnTo>
                  <a:lnTo>
                    <a:pt x="12" y="99"/>
                  </a:lnTo>
                  <a:lnTo>
                    <a:pt x="15" y="104"/>
                  </a:lnTo>
                  <a:lnTo>
                    <a:pt x="17" y="106"/>
                  </a:lnTo>
                  <a:lnTo>
                    <a:pt x="20" y="107"/>
                  </a:lnTo>
                  <a:lnTo>
                    <a:pt x="23" y="107"/>
                  </a:lnTo>
                  <a:lnTo>
                    <a:pt x="27" y="106"/>
                  </a:lnTo>
                  <a:lnTo>
                    <a:pt x="29" y="104"/>
                  </a:lnTo>
                  <a:lnTo>
                    <a:pt x="30" y="100"/>
                  </a:lnTo>
                  <a:lnTo>
                    <a:pt x="30" y="97"/>
                  </a:lnTo>
                  <a:lnTo>
                    <a:pt x="29" y="94"/>
                  </a:lnTo>
                  <a:lnTo>
                    <a:pt x="24" y="86"/>
                  </a:lnTo>
                  <a:lnTo>
                    <a:pt x="20" y="79"/>
                  </a:lnTo>
                  <a:lnTo>
                    <a:pt x="17" y="71"/>
                  </a:lnTo>
                  <a:lnTo>
                    <a:pt x="18" y="63"/>
                  </a:lnTo>
                  <a:lnTo>
                    <a:pt x="20" y="59"/>
                  </a:lnTo>
                  <a:lnTo>
                    <a:pt x="23" y="55"/>
                  </a:lnTo>
                  <a:lnTo>
                    <a:pt x="25" y="51"/>
                  </a:lnTo>
                  <a:lnTo>
                    <a:pt x="29" y="48"/>
                  </a:lnTo>
                  <a:lnTo>
                    <a:pt x="32" y="44"/>
                  </a:lnTo>
                  <a:lnTo>
                    <a:pt x="35" y="40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3" y="24"/>
                  </a:lnTo>
                  <a:lnTo>
                    <a:pt x="45" y="16"/>
                  </a:lnTo>
                  <a:lnTo>
                    <a:pt x="45" y="8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28" y="6"/>
                  </a:lnTo>
                  <a:lnTo>
                    <a:pt x="28" y="11"/>
                  </a:lnTo>
                  <a:lnTo>
                    <a:pt x="27" y="17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6401" name="Immagin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995863"/>
            <a:ext cx="10207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Casella di testo 23"/>
          <p:cNvSpPr txBox="1">
            <a:spLocks noChangeArrowheads="1"/>
          </p:cNvSpPr>
          <p:nvPr/>
        </p:nvSpPr>
        <p:spPr bwMode="auto">
          <a:xfrm>
            <a:off x="5867400" y="1628775"/>
            <a:ext cx="2976563" cy="338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449263" algn="r"/>
                <a:tab pos="2984500" algn="r"/>
                <a:tab pos="571500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49263" algn="r"/>
                <a:tab pos="2984500" algn="r"/>
                <a:tab pos="571500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u="sng">
                <a:solidFill>
                  <a:srgbClr val="FF0000"/>
                </a:solidFill>
                <a:latin typeface="Arial" charset="0"/>
                <a:ea typeface="MS PGothic" pitchFamily="34" charset="-128"/>
                <a:cs typeface="Times New Roman" pitchFamily="18" charset="0"/>
              </a:rPr>
              <a:t>n. 126 EDIFICI</a:t>
            </a:r>
            <a:r>
              <a:rPr lang="it-IT" altLang="it-IT" sz="1200" b="1">
                <a:latin typeface="Arial" charset="0"/>
                <a:ea typeface="MS PGothic" pitchFamily="34" charset="-128"/>
                <a:cs typeface="Times New Roman" pitchFamily="18" charset="0"/>
              </a:rPr>
              <a:t>    </a:t>
            </a:r>
            <a:r>
              <a:rPr lang="it-IT" altLang="it-IT" sz="1100">
                <a:latin typeface="Arial" charset="0"/>
                <a:ea typeface="MS PGothic" pitchFamily="34" charset="-128"/>
                <a:cs typeface="Times New Roman" pitchFamily="18" charset="0"/>
              </a:rPr>
              <a:t>(</a:t>
            </a:r>
            <a:r>
              <a:rPr lang="it-IT" altLang="it-IT" sz="1100" b="1">
                <a:latin typeface="Arial" charset="0"/>
                <a:ea typeface="MS PGothic" pitchFamily="34" charset="-128"/>
                <a:cs typeface="Times New Roman" pitchFamily="18" charset="0"/>
              </a:rPr>
              <a:t>~</a:t>
            </a:r>
            <a:r>
              <a:rPr lang="it-IT" altLang="it-IT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Times New Roman" pitchFamily="18" charset="0"/>
              </a:rPr>
              <a:t>n. 200  unità/attività)</a:t>
            </a:r>
            <a:endParaRPr lang="it-IT" altLang="it-IT" sz="1800">
              <a:latin typeface="Arial" charset="0"/>
              <a:ea typeface="MS PGothic" pitchFamily="34" charset="-128"/>
            </a:endParaRPr>
          </a:p>
        </p:txBody>
      </p:sp>
      <p:sp>
        <p:nvSpPr>
          <p:cNvPr id="16403" name="Casella di testo 22"/>
          <p:cNvSpPr txBox="1">
            <a:spLocks noChangeArrowheads="1"/>
          </p:cNvSpPr>
          <p:nvPr/>
        </p:nvSpPr>
        <p:spPr bwMode="auto">
          <a:xfrm>
            <a:off x="5867400" y="3357563"/>
            <a:ext cx="2808288" cy="1511300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9AB"/>
                </a:solidFill>
              </a14:hiddenFill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449263" algn="r"/>
                <a:tab pos="2984500" algn="r"/>
                <a:tab pos="571500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49263" algn="r"/>
                <a:tab pos="2984500" algn="r"/>
                <a:tab pos="571500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r"/>
                <a:tab pos="2984500" algn="r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000" b="1" u="sng">
              <a:solidFill>
                <a:srgbClr val="0000FF"/>
              </a:solidFill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000" b="1" u="sng">
              <a:solidFill>
                <a:srgbClr val="0000FF"/>
              </a:solidFill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1000" b="1" u="sng">
              <a:solidFill>
                <a:srgbClr val="0000FF"/>
              </a:solidFill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1200" b="1" u="sng">
                <a:solidFill>
                  <a:srgbClr val="0000FF"/>
                </a:solidFill>
                <a:latin typeface="Arial" charset="0"/>
                <a:ea typeface="MS PGothic" pitchFamily="34" charset="-128"/>
                <a:cs typeface="Times New Roman" pitchFamily="18" charset="0"/>
              </a:rPr>
              <a:t>Pulizia e igiene ambientale</a:t>
            </a:r>
            <a:endParaRPr lang="it-IT" altLang="it-IT" sz="1200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1000">
                <a:latin typeface="Arial" charset="0"/>
                <a:ea typeface="MS PGothic" pitchFamily="34" charset="-128"/>
                <a:cs typeface="Times New Roman" pitchFamily="18" charset="0"/>
              </a:rPr>
              <a:t>Pulizia interna        mq    33.000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1000">
                <a:latin typeface="Arial" charset="0"/>
                <a:ea typeface="MS PGothic" pitchFamily="34" charset="-128"/>
                <a:cs typeface="Times New Roman" pitchFamily="18" charset="0"/>
              </a:rPr>
              <a:t>Aree verdi              mq    68.000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000">
                <a:latin typeface="Arial" charset="0"/>
                <a:ea typeface="MS PGothic" pitchFamily="34" charset="-128"/>
                <a:cs typeface="Times New Roman" pitchFamily="18" charset="0"/>
              </a:rPr>
              <a:t>Aree grigie             mq  185.000</a:t>
            </a:r>
            <a:endParaRPr lang="it-IT" altLang="it-IT" sz="1800">
              <a:latin typeface="Arial" charset="0"/>
              <a:ea typeface="MS PGothic" pitchFamily="34" charset="-128"/>
            </a:endParaRPr>
          </a:p>
        </p:txBody>
      </p:sp>
      <p:sp>
        <p:nvSpPr>
          <p:cNvPr id="16404" name="Freccia in giù 87"/>
          <p:cNvSpPr>
            <a:spLocks/>
          </p:cNvSpPr>
          <p:nvPr/>
        </p:nvSpPr>
        <p:spPr bwMode="auto">
          <a:xfrm>
            <a:off x="1692275" y="2781300"/>
            <a:ext cx="231775" cy="1984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ea typeface="MS PGothic" pitchFamily="34" charset="-128"/>
            </a:endParaRPr>
          </a:p>
        </p:txBody>
      </p:sp>
      <p:sp>
        <p:nvSpPr>
          <p:cNvPr id="16405" name="Rectangle 118"/>
          <p:cNvSpPr>
            <a:spLocks noChangeArrowheads="1"/>
          </p:cNvSpPr>
          <p:nvPr/>
        </p:nvSpPr>
        <p:spPr bwMode="auto">
          <a:xfrm>
            <a:off x="684213" y="2997200"/>
            <a:ext cx="2303462" cy="703263"/>
          </a:xfrm>
          <a:prstGeom prst="rect">
            <a:avLst/>
          </a:prstGeom>
          <a:solidFill>
            <a:srgbClr val="FDEAD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indent="3175" eaLnBrk="0" hangingPunct="0">
              <a:spcBef>
                <a:spcPct val="20000"/>
              </a:spcBef>
              <a:buFont typeface="Arial" charset="0"/>
              <a:buChar char="•"/>
              <a:tabLst>
                <a:tab pos="2984500" algn="l"/>
                <a:tab pos="5715000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984500" algn="l"/>
                <a:tab pos="5715000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984500" algn="l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984500" algn="l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984500" algn="l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984500" algn="l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984500" algn="l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984500" algn="l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984500" algn="l"/>
                <a:tab pos="5715000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000">
                <a:solidFill>
                  <a:srgbClr val="000000"/>
                </a:solidFill>
                <a:latin typeface="Arial" charset="0"/>
                <a:ea typeface="MS PGothic" pitchFamily="34" charset="-128"/>
                <a:cs typeface="Times New Roman" pitchFamily="18" charset="0"/>
              </a:rPr>
              <a:t>di cui </a:t>
            </a:r>
            <a:endParaRPr lang="it-IT" altLang="it-IT" sz="1000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rgbClr val="FF0000"/>
                </a:solidFill>
                <a:latin typeface="Arial" charset="0"/>
                <a:ea typeface="MS PGothic" pitchFamily="34" charset="-128"/>
                <a:cs typeface="Times New Roman" pitchFamily="18" charset="0"/>
              </a:rPr>
              <a:t>88%  Edilizia scolastica</a:t>
            </a:r>
            <a:endParaRPr lang="it-IT" altLang="it-IT" sz="1000">
              <a:latin typeface="Arial" charset="0"/>
              <a:ea typeface="MS PGothic" pitchFamily="34" charset="-128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100" b="1">
                <a:latin typeface="Arial" charset="0"/>
                <a:ea typeface="MS PGothic" pitchFamily="34" charset="-128"/>
                <a:cs typeface="Times New Roman" pitchFamily="18" charset="0"/>
              </a:rPr>
              <a:t>~</a:t>
            </a:r>
            <a:r>
              <a:rPr lang="it-IT" altLang="it-IT" sz="1000" b="1">
                <a:solidFill>
                  <a:srgbClr val="000000"/>
                </a:solidFill>
                <a:latin typeface="Arial" charset="0"/>
                <a:ea typeface="MS PGothic" pitchFamily="34" charset="-128"/>
                <a:cs typeface="Times New Roman" pitchFamily="18" charset="0"/>
              </a:rPr>
              <a:t>mc. 1.400.000</a:t>
            </a:r>
            <a:r>
              <a:rPr lang="it-IT" altLang="it-IT" sz="1000">
                <a:solidFill>
                  <a:srgbClr val="000000"/>
                </a:solidFill>
                <a:latin typeface="Arial" charset="0"/>
                <a:ea typeface="MS PGothic" pitchFamily="34" charset="-128"/>
                <a:cs typeface="Times New Roman" pitchFamily="18" charset="0"/>
              </a:rPr>
              <a:t>  </a:t>
            </a:r>
            <a:r>
              <a:rPr lang="it-IT" altLang="it-IT" sz="1000" b="1">
                <a:solidFill>
                  <a:srgbClr val="000000"/>
                </a:solidFill>
                <a:latin typeface="Arial" charset="0"/>
                <a:ea typeface="MS PGothic" pitchFamily="34" charset="-128"/>
                <a:cs typeface="Times New Roman" pitchFamily="18" charset="0"/>
              </a:rPr>
              <a:t>100 attività</a:t>
            </a:r>
            <a:endParaRPr lang="it-IT" altLang="it-IT" sz="1800">
              <a:latin typeface="Arial" charset="0"/>
              <a:ea typeface="MS PGothic" pitchFamily="34" charset="-128"/>
            </a:endParaRPr>
          </a:p>
        </p:txBody>
      </p:sp>
      <p:sp>
        <p:nvSpPr>
          <p:cNvPr id="7193" name="Rectangle 65"/>
          <p:cNvSpPr>
            <a:spLocks noChangeArrowheads="1"/>
          </p:cNvSpPr>
          <p:nvPr/>
        </p:nvSpPr>
        <p:spPr bwMode="auto">
          <a:xfrm>
            <a:off x="611188" y="1557338"/>
            <a:ext cx="532923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2984500" algn="r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t-IT" altLang="it-IT" sz="11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 contratto prevede la manutenzione degli immobili in uso e di competenza dell’Amministrazione Provinciale</a:t>
            </a:r>
            <a:r>
              <a:rPr lang="it-IT" altLang="it-IT" sz="11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per una </a:t>
            </a:r>
            <a:r>
              <a:rPr lang="it-IT" altLang="it-IT" sz="1100" b="1" u="sng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consistenza al 31/08/2014</a:t>
            </a:r>
            <a:r>
              <a:rPr lang="it-IT" altLang="it-IT" sz="11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di :</a:t>
            </a:r>
            <a:endParaRPr lang="it-IT" altLang="it-IT" sz="180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194" name="Rectangle 71"/>
          <p:cNvSpPr>
            <a:spLocks noChangeArrowheads="1"/>
          </p:cNvSpPr>
          <p:nvPr/>
        </p:nvSpPr>
        <p:spPr bwMode="auto">
          <a:xfrm>
            <a:off x="2016125" y="520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984500" algn="r"/>
                <a:tab pos="5715000" algn="r"/>
              </a:tabLst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7195" name="Rectangle 72"/>
          <p:cNvSpPr>
            <a:spLocks noChangeArrowheads="1"/>
          </p:cNvSpPr>
          <p:nvPr/>
        </p:nvSpPr>
        <p:spPr bwMode="auto">
          <a:xfrm>
            <a:off x="2016125" y="520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984500" algn="r"/>
                <a:tab pos="5715000" algn="r"/>
              </a:tabLst>
              <a:defRPr/>
            </a:pPr>
            <a:r>
              <a:rPr lang="it-IT" sz="600">
                <a:latin typeface="Arial" charset="0"/>
                <a:ea typeface="ＭＳ Ｐゴシック" charset="0"/>
              </a:rPr>
              <a:t/>
            </a:r>
            <a:br>
              <a:rPr lang="it-IT" sz="600">
                <a:latin typeface="Arial" charset="0"/>
                <a:ea typeface="ＭＳ Ｐゴシック" charset="0"/>
              </a:rPr>
            </a:br>
            <a:endParaRPr lang="it-IT" sz="1000">
              <a:latin typeface="Arial" charset="0"/>
              <a:ea typeface="Times New Roman" charset="0"/>
            </a:endParaRPr>
          </a:p>
          <a:p>
            <a:pPr eaLnBrk="0" hangingPunct="0">
              <a:tabLst>
                <a:tab pos="449263" algn="r"/>
                <a:tab pos="2984500" algn="r"/>
                <a:tab pos="5715000" algn="r"/>
              </a:tabLst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7196" name="Rectangle 73"/>
          <p:cNvSpPr>
            <a:spLocks noChangeArrowheads="1"/>
          </p:cNvSpPr>
          <p:nvPr/>
        </p:nvSpPr>
        <p:spPr bwMode="auto">
          <a:xfrm>
            <a:off x="4829175" y="50355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ＭＳ Ｐゴシック" charset="0"/>
            </a:endParaRPr>
          </a:p>
        </p:txBody>
      </p:sp>
      <p:sp>
        <p:nvSpPr>
          <p:cNvPr id="7197" name="Rectangle 75"/>
          <p:cNvSpPr>
            <a:spLocks noChangeArrowheads="1"/>
          </p:cNvSpPr>
          <p:nvPr/>
        </p:nvSpPr>
        <p:spPr bwMode="auto">
          <a:xfrm rot="10800000" flipV="1">
            <a:off x="3132138" y="2997200"/>
            <a:ext cx="45354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984500" algn="l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984500" algn="l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984500" algn="l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984500" algn="l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984500" algn="l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0" algn="l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0" algn="l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0" algn="l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0" algn="l"/>
                <a:tab pos="5715000" algn="r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it-IT" altLang="it-IT" sz="1000" dirty="0" smtClean="0">
                <a:latin typeface="Arial" pitchFamily="34" charset="0"/>
                <a:cs typeface="Arial" pitchFamily="34" charset="0"/>
              </a:rPr>
              <a:t>Sono esclusi dal contratto un limitato numero di edifici/attività che, pur in uso, sono vincolati da specifici contratti di locazione (palestre, parcheggi, ecc.) o per i quali non è applicabile tecnicamente e per opportunità la tipologia di contratto manutentivo (magazzini/centri di raccolta, ecc.)</a:t>
            </a:r>
            <a:endParaRPr lang="it-IT" altLang="it-IT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8" name="Rectangle 76"/>
          <p:cNvSpPr>
            <a:spLocks noChangeArrowheads="1"/>
          </p:cNvSpPr>
          <p:nvPr/>
        </p:nvSpPr>
        <p:spPr bwMode="auto">
          <a:xfrm>
            <a:off x="2844800" y="7073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984500" algn="r"/>
                <a:tab pos="5715000" algn="r"/>
              </a:tabLst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7199" name="Rectangle 79"/>
          <p:cNvSpPr>
            <a:spLocks noChangeArrowheads="1"/>
          </p:cNvSpPr>
          <p:nvPr/>
        </p:nvSpPr>
        <p:spPr bwMode="auto">
          <a:xfrm>
            <a:off x="2016125" y="66008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ＭＳ Ｐゴシック" charset="0"/>
            </a:endParaRPr>
          </a:p>
        </p:txBody>
      </p:sp>
      <p:sp>
        <p:nvSpPr>
          <p:cNvPr id="7200" name="Rectangle 81"/>
          <p:cNvSpPr>
            <a:spLocks noChangeArrowheads="1"/>
          </p:cNvSpPr>
          <p:nvPr/>
        </p:nvSpPr>
        <p:spPr bwMode="auto">
          <a:xfrm>
            <a:off x="2016125" y="707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984500" algn="r"/>
                <a:tab pos="5715000" algn="r"/>
              </a:tabLst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sp>
        <p:nvSpPr>
          <p:cNvPr id="7201" name="Rectangle 82"/>
          <p:cNvSpPr>
            <a:spLocks noChangeArrowheads="1"/>
          </p:cNvSpPr>
          <p:nvPr/>
        </p:nvSpPr>
        <p:spPr bwMode="auto">
          <a:xfrm>
            <a:off x="2016125" y="7073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Calibri" charset="0"/>
              <a:ea typeface="ＭＳ Ｐゴシック" charset="0"/>
            </a:endParaRPr>
          </a:p>
        </p:txBody>
      </p:sp>
      <p:sp>
        <p:nvSpPr>
          <p:cNvPr id="7202" name="Rectangle 84"/>
          <p:cNvSpPr>
            <a:spLocks noChangeArrowheads="1"/>
          </p:cNvSpPr>
          <p:nvPr/>
        </p:nvSpPr>
        <p:spPr bwMode="auto">
          <a:xfrm>
            <a:off x="2016125" y="7661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984500" algn="r"/>
                <a:tab pos="5715000" algn="r"/>
              </a:tabLst>
              <a:defRPr/>
            </a:pPr>
            <a:endParaRPr lang="it-IT">
              <a:latin typeface="Arial" charset="0"/>
              <a:ea typeface="ＭＳ Ｐゴシック" charset="0"/>
            </a:endParaRPr>
          </a:p>
        </p:txBody>
      </p:sp>
      <p:pic>
        <p:nvPicPr>
          <p:cNvPr id="16416" name="Immagin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57563"/>
            <a:ext cx="669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Immagin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4738688"/>
            <a:ext cx="673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8" name="AutoShape 8"/>
          <p:cNvSpPr>
            <a:spLocks noChangeArrowheads="1"/>
          </p:cNvSpPr>
          <p:nvPr/>
        </p:nvSpPr>
        <p:spPr bwMode="auto">
          <a:xfrm rot="10800000">
            <a:off x="5724525" y="2276475"/>
            <a:ext cx="315913" cy="344488"/>
          </a:xfrm>
          <a:prstGeom prst="leftArrow">
            <a:avLst>
              <a:gd name="adj1" fmla="val 50000"/>
              <a:gd name="adj2" fmla="val 24991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4492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4492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4492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449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49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 </a:t>
            </a:r>
          </a:p>
        </p:txBody>
      </p:sp>
      <p:sp>
        <p:nvSpPr>
          <p:cNvPr id="51" name="AutoShape 4"/>
          <p:cNvSpPr>
            <a:spLocks noChangeArrowheads="1"/>
          </p:cNvSpPr>
          <p:nvPr/>
        </p:nvSpPr>
        <p:spPr bwMode="auto">
          <a:xfrm>
            <a:off x="395288" y="803275"/>
            <a:ext cx="8413750" cy="646113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it-IT" altLang="it-IT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LA MANUTENZIONE DELLA SCUOLA SI-CURA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it-IT" altLang="it-IT" sz="1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Global service Provincia di Genova         </a:t>
            </a:r>
            <a:r>
              <a:rPr lang="it-IT" altLang="it-IT" sz="1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– </a:t>
            </a:r>
            <a:r>
              <a:rPr lang="it-IT" altLang="it-IT" sz="18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CONTESTO PATRIMONIALE-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3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05563"/>
            <a:ext cx="5397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6A344FC7-923B-47F5-9BE6-C3E228E69BA0}" type="slidenum">
              <a:rPr lang="it-IT" altLang="it-IT" sz="1200" b="1"/>
              <a:pPr eaLnBrk="1" hangingPunct="1">
                <a:defRPr/>
              </a:pPr>
              <a:t>15</a:t>
            </a:fld>
            <a:endParaRPr lang="it-IT" altLang="it-IT" sz="1200" b="1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23850" y="1822450"/>
          <a:ext cx="4824413" cy="4465638"/>
        </p:xfrm>
        <a:graphic>
          <a:graphicData uri="http://schemas.openxmlformats.org/drawingml/2006/table">
            <a:tbl>
              <a:tblPr/>
              <a:tblGrid>
                <a:gridCol w="196850"/>
                <a:gridCol w="1387475"/>
                <a:gridCol w="3240088"/>
              </a:tblGrid>
              <a:tr h="268288">
                <a:tc gridSpan="2"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Servizio</a:t>
                      </a:r>
                      <a:endParaRPr kumimoji="0" lang="it-IT" alt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825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Sottoservizi</a:t>
                      </a:r>
                      <a:endParaRPr kumimoji="0" lang="it-IT" altLang="it-IT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28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Gestione Tecnica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41275" indent="1588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41275" marR="0" lvl="0" indent="1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Sistema informativo - Gestione anagrafe patrimoniale - Gestione esigenze manutentive -  Sicurezza - Supporto tecnico</a:t>
                      </a:r>
                      <a:endParaRPr kumimoji="0" lang="it-IT" alt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2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Manutenzione edile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41275" indent="1588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41275" marR="0" lvl="0" indent="1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Edile/opere murarie - Carpenteria/opere in ferro – Falegnameria - Serramentistica</a:t>
                      </a:r>
                      <a:endParaRPr kumimoji="0" lang="it-IT" alt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96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3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Manutenzione impianti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41275" indent="1588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41275" marR="0" lvl="0" indent="1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Elettrici - Idrico-sanitari – Elevatori - Antincendio - Reti ed impianti speciali</a:t>
                      </a:r>
                      <a:endParaRPr kumimoji="0" lang="it-IT" alt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4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Climatizzazione ambientale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41275" indent="1588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8288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8288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8288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18288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41275" marR="0" lvl="0" indent="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it-IT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Riscaldamento e Contratto Servizio Energia</a:t>
                      </a:r>
                    </a:p>
                    <a:p>
                      <a:pPr marL="41275" marR="0" lvl="0" indent="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it-IT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Raffrescamento</a:t>
                      </a:r>
                      <a:endParaRPr kumimoji="0" lang="it-IT" alt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41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5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Manutenzione straordinaria e riqualificazione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41275" indent="1588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41275" marR="0" lvl="0" indent="1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Opere di manutenzione straordinaria e riqualificazioni edili ed impiantistiche</a:t>
                      </a:r>
                      <a:endParaRPr kumimoji="0" lang="it-IT" alt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93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6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Pulizia e igiene ambientale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41275" indent="1588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41275" marR="0" lvl="0" indent="1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Pulizia interna  -  Pulizia aree grigie – Pulizia e Manutenzione aree verdi - Derattizzazione e Disinfestazione - Raccolta differenziata e smaltimento rifiuti speciali, arredi e ingombranti</a:t>
                      </a:r>
                      <a:endParaRPr kumimoji="0" lang="it-IT" alt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7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31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Portierato fiduciario e Vigilanza</a:t>
                      </a:r>
                      <a:endParaRPr kumimoji="0" lang="it-IT" alt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marL="41275" indent="1588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41275" marR="0" lvl="0" indent="1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Portierato fiduciario</a:t>
                      </a:r>
                    </a:p>
                    <a:p>
                      <a:pPr marL="41275" marR="0" lvl="0" indent="1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rPr>
                        <a:t>Vigilanza</a:t>
                      </a:r>
                      <a:endParaRPr kumimoji="0" lang="it-IT" altLang="it-IT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0941" marR="6094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7449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538" y="6513513"/>
            <a:ext cx="422275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0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51" name="Text Box 15"/>
          <p:cNvSpPr txBox="1">
            <a:spLocks noChangeArrowheads="1"/>
          </p:cNvSpPr>
          <p:nvPr/>
        </p:nvSpPr>
        <p:spPr bwMode="auto">
          <a:xfrm>
            <a:off x="5651500" y="2420938"/>
            <a:ext cx="2917825" cy="1162050"/>
          </a:xfrm>
          <a:prstGeom prst="rect">
            <a:avLst/>
          </a:prstGeom>
          <a:solidFill>
            <a:srgbClr val="C00C33">
              <a:alpha val="8313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MS PGothic" pitchFamily="34" charset="-128"/>
              </a:rPr>
              <a:t>IMPORTO CONTRATTUALE</a:t>
            </a:r>
          </a:p>
          <a:p>
            <a:pPr algn="ctr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ea typeface="MS PGothic" pitchFamily="34" charset="-128"/>
              </a:rPr>
              <a:t>(IVA compresa)   </a:t>
            </a:r>
          </a:p>
          <a:p>
            <a:pPr algn="ctr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MS PGothic" pitchFamily="34" charset="-128"/>
              </a:rPr>
              <a:t>2008÷2014     €.  52.709.172</a:t>
            </a:r>
          </a:p>
          <a:p>
            <a:pPr algn="ctr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it-IT" altLang="it-IT" sz="1600" b="1">
                <a:solidFill>
                  <a:schemeClr val="bg1"/>
                </a:solidFill>
                <a:ea typeface="MS PGothic" pitchFamily="34" charset="-128"/>
              </a:rPr>
              <a:t>2015÷2016     €.  11.000.000</a:t>
            </a: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323850" y="1412875"/>
            <a:ext cx="4841875" cy="374650"/>
          </a:xfrm>
          <a:prstGeom prst="roundRect">
            <a:avLst>
              <a:gd name="adj" fmla="val 16667"/>
            </a:avLst>
          </a:prstGeom>
          <a:solidFill>
            <a:srgbClr val="C00C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2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Aft>
                <a:spcPts val="0"/>
              </a:spcAft>
              <a:defRPr/>
            </a:pPr>
            <a:r>
              <a:rPr lang="it-IT" altLang="it-IT" sz="1600" dirty="0" smtClean="0">
                <a:solidFill>
                  <a:schemeClr val="bg1"/>
                </a:solidFill>
                <a:latin typeface="+mn-lt"/>
              </a:rPr>
              <a:t>SERVIZI ESTERNALIZZATI</a:t>
            </a:r>
            <a:endParaRPr lang="it-IT" altLang="it-IT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614988" y="1457325"/>
            <a:ext cx="2917825" cy="854075"/>
          </a:xfrm>
          <a:prstGeom prst="rect">
            <a:avLst/>
          </a:prstGeom>
          <a:solidFill>
            <a:schemeClr val="tx2">
              <a:lumMod val="60000"/>
              <a:lumOff val="40000"/>
              <a:alpha val="83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it-IT" altLang="it-IT" sz="1600" b="1" smtClean="0">
                <a:solidFill>
                  <a:schemeClr val="bg1"/>
                </a:solidFill>
                <a:cs typeface="Arial" pitchFamily="34" charset="0"/>
              </a:rPr>
              <a:t>DURATA 9 ANNI </a:t>
            </a:r>
          </a:p>
          <a:p>
            <a:pPr algn="ctr">
              <a:spcAft>
                <a:spcPct val="25000"/>
              </a:spcAft>
              <a:defRPr/>
            </a:pPr>
            <a:r>
              <a:rPr lang="it-IT" altLang="it-IT" sz="1400" b="1" smtClean="0">
                <a:solidFill>
                  <a:schemeClr val="bg1"/>
                </a:solidFill>
                <a:cs typeface="Arial" pitchFamily="34" charset="0"/>
              </a:rPr>
              <a:t>(7+2 estensione)</a:t>
            </a:r>
          </a:p>
          <a:p>
            <a:pPr algn="ctr">
              <a:spcAft>
                <a:spcPct val="25000"/>
              </a:spcAft>
              <a:defRPr/>
            </a:pPr>
            <a:r>
              <a:rPr lang="it-IT" altLang="it-IT" sz="1600" b="1" smtClean="0">
                <a:solidFill>
                  <a:schemeClr val="bg1"/>
                </a:solidFill>
                <a:cs typeface="Arial" pitchFamily="34" charset="0"/>
              </a:rPr>
              <a:t>1/01/2008 – 31/12/2016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3850" y="692150"/>
            <a:ext cx="8280400" cy="65563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 </a:t>
            </a:r>
          </a:p>
          <a:p>
            <a:pPr algn="ctr">
              <a:defRPr/>
            </a:pPr>
            <a:r>
              <a:rPr lang="it-IT" altLang="it-IT" sz="1400" b="1" dirty="0">
                <a:solidFill>
                  <a:srgbClr val="FF0000"/>
                </a:solidFill>
                <a:latin typeface="Comic Sans MS" pitchFamily="66" charset="0"/>
                <a:ea typeface="ＭＳ Ｐゴシック" charset="0"/>
              </a:rPr>
              <a:t>Global service Provincia di Genova 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DATI PRINCIPALI CONTRATTO -</a:t>
            </a:r>
          </a:p>
        </p:txBody>
      </p:sp>
      <p:pic>
        <p:nvPicPr>
          <p:cNvPr id="1745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44900"/>
            <a:ext cx="386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2"/>
          <p:cNvSpPr>
            <a:spLocks noChangeArrowheads="1"/>
          </p:cNvSpPr>
          <p:nvPr/>
        </p:nvSpPr>
        <p:spPr bwMode="auto">
          <a:xfrm>
            <a:off x="325438" y="1431925"/>
            <a:ext cx="2232025" cy="3397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it-IT" altLang="it-IT" sz="1400" b="1">
                <a:latin typeface="Comic Sans MS" pitchFamily="66" charset="0"/>
                <a:ea typeface="MS PGothic" pitchFamily="34" charset="-128"/>
              </a:rPr>
              <a:t>OBIETTIVI</a:t>
            </a:r>
            <a:endParaRPr lang="it-IT" altLang="it-IT" sz="1400" b="1">
              <a:solidFill>
                <a:srgbClr val="FF0000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18435" name="AutoShape 23"/>
          <p:cNvSpPr>
            <a:spLocks noChangeArrowheads="1"/>
          </p:cNvSpPr>
          <p:nvPr/>
        </p:nvSpPr>
        <p:spPr bwMode="auto">
          <a:xfrm>
            <a:off x="3209925" y="1431925"/>
            <a:ext cx="5614988" cy="339725"/>
          </a:xfrm>
          <a:prstGeom prst="roundRect">
            <a:avLst>
              <a:gd name="adj" fmla="val 16667"/>
            </a:avLst>
          </a:prstGeom>
          <a:solidFill>
            <a:srgbClr val="C00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it-IT" altLang="it-IT" sz="1400" b="1">
                <a:solidFill>
                  <a:schemeClr val="bg1"/>
                </a:solidFill>
                <a:latin typeface="Comic Sans MS" pitchFamily="66" charset="0"/>
                <a:ea typeface="MS PGothic" pitchFamily="34" charset="-128"/>
              </a:rPr>
              <a:t>RISULTATI OTTENUTI</a:t>
            </a:r>
          </a:p>
        </p:txBody>
      </p:sp>
      <p:sp>
        <p:nvSpPr>
          <p:cNvPr id="18436" name="AutoShape 24"/>
          <p:cNvSpPr>
            <a:spLocks noChangeArrowheads="1"/>
          </p:cNvSpPr>
          <p:nvPr/>
        </p:nvSpPr>
        <p:spPr bwMode="auto">
          <a:xfrm>
            <a:off x="2692400" y="5240338"/>
            <a:ext cx="428625" cy="4683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5</a:t>
            </a:r>
          </a:p>
        </p:txBody>
      </p:sp>
      <p:sp>
        <p:nvSpPr>
          <p:cNvPr id="18437" name="AutoShape 24"/>
          <p:cNvSpPr>
            <a:spLocks noChangeArrowheads="1"/>
          </p:cNvSpPr>
          <p:nvPr/>
        </p:nvSpPr>
        <p:spPr bwMode="auto">
          <a:xfrm>
            <a:off x="2700338" y="2492375"/>
            <a:ext cx="428625" cy="4683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2</a:t>
            </a:r>
          </a:p>
        </p:txBody>
      </p:sp>
      <p:sp>
        <p:nvSpPr>
          <p:cNvPr id="18438" name="AutoShape 24"/>
          <p:cNvSpPr>
            <a:spLocks noChangeArrowheads="1"/>
          </p:cNvSpPr>
          <p:nvPr/>
        </p:nvSpPr>
        <p:spPr bwMode="auto">
          <a:xfrm>
            <a:off x="2700338" y="3068638"/>
            <a:ext cx="428625" cy="4683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3</a:t>
            </a:r>
          </a:p>
        </p:txBody>
      </p:sp>
      <p:sp>
        <p:nvSpPr>
          <p:cNvPr id="18439" name="AutoShape 24"/>
          <p:cNvSpPr>
            <a:spLocks noChangeArrowheads="1"/>
          </p:cNvSpPr>
          <p:nvPr/>
        </p:nvSpPr>
        <p:spPr bwMode="auto">
          <a:xfrm>
            <a:off x="2692400" y="3814763"/>
            <a:ext cx="428625" cy="4683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4</a:t>
            </a:r>
          </a:p>
        </p:txBody>
      </p:sp>
      <p:sp>
        <p:nvSpPr>
          <p:cNvPr id="18440" name="AutoShape 24"/>
          <p:cNvSpPr>
            <a:spLocks noChangeArrowheads="1"/>
          </p:cNvSpPr>
          <p:nvPr/>
        </p:nvSpPr>
        <p:spPr bwMode="auto">
          <a:xfrm>
            <a:off x="2700338" y="1916113"/>
            <a:ext cx="428625" cy="4683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1</a:t>
            </a:r>
          </a:p>
        </p:txBody>
      </p:sp>
      <p:sp>
        <p:nvSpPr>
          <p:cNvPr id="18441" name="Segnaposto numero diapositiva 6"/>
          <p:cNvSpPr txBox="1">
            <a:spLocks noGrp="1"/>
          </p:cNvSpPr>
          <p:nvPr/>
        </p:nvSpPr>
        <p:spPr bwMode="auto">
          <a:xfrm>
            <a:off x="8769350" y="6438900"/>
            <a:ext cx="3698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9118297-DC54-42A5-B52A-CBFD35ECB866}" type="slidenum">
              <a:rPr lang="it-IT" altLang="it-IT" sz="1200" b="1" smtClean="0">
                <a:latin typeface="+mn-lt"/>
                <a:ea typeface="MS PGothic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it-IT" altLang="it-IT" sz="1200" b="1" dirty="0" smtClean="0">
              <a:latin typeface="+mn-lt"/>
              <a:ea typeface="MS PGothic" pitchFamily="34" charset="-128"/>
            </a:endParaRPr>
          </a:p>
        </p:txBody>
      </p:sp>
      <p:sp>
        <p:nvSpPr>
          <p:cNvPr id="18442" name="Rettangolo 7"/>
          <p:cNvSpPr>
            <a:spLocks noChangeArrowheads="1"/>
          </p:cNvSpPr>
          <p:nvPr/>
        </p:nvSpPr>
        <p:spPr bwMode="auto">
          <a:xfrm>
            <a:off x="9324975" y="692150"/>
            <a:ext cx="29511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>
                <a:ea typeface="MS PGothic" pitchFamily="34" charset="-128"/>
              </a:rPr>
              <a:t> </a:t>
            </a:r>
          </a:p>
        </p:txBody>
      </p:sp>
      <p:sp>
        <p:nvSpPr>
          <p:cNvPr id="18443" name="AutoShape 9"/>
          <p:cNvSpPr>
            <a:spLocks noChangeArrowheads="1"/>
          </p:cNvSpPr>
          <p:nvPr/>
        </p:nvSpPr>
        <p:spPr bwMode="auto">
          <a:xfrm>
            <a:off x="3203575" y="2492375"/>
            <a:ext cx="5614988" cy="5778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279400" indent="-279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  <a:ea typeface="MS PGothic" pitchFamily="34" charset="-128"/>
              </a:rPr>
              <a:t>Semplificazione e riduzione delle procedure tecnico-amministrative</a:t>
            </a:r>
            <a:r>
              <a:rPr lang="it-IT" altLang="it-IT" sz="1400">
                <a:ea typeface="MS PGothic" pitchFamily="34" charset="-128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it-IT" altLang="it-IT" sz="1400">
                <a:ea typeface="MS PGothic" pitchFamily="34" charset="-128"/>
              </a:rPr>
              <a:t>e </a:t>
            </a:r>
            <a:r>
              <a:rPr lang="it-IT" altLang="it-IT" sz="1400" b="1">
                <a:solidFill>
                  <a:srgbClr val="FF0000"/>
                </a:solidFill>
                <a:ea typeface="MS PGothic" pitchFamily="34" charset="-128"/>
              </a:rPr>
              <a:t>dei relativi costi amministrativi </a:t>
            </a:r>
            <a:r>
              <a:rPr lang="it-IT" altLang="it-IT" sz="1400">
                <a:ea typeface="MS PGothic" pitchFamily="34" charset="-128"/>
              </a:rPr>
              <a:t>(accorpamento più contratti)</a:t>
            </a: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3203575" y="1844675"/>
            <a:ext cx="5592763" cy="5794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9400" indent="-279400" algn="ctr" eaLnBrk="0" hangingPunct="0">
              <a:defRPr/>
            </a:pPr>
            <a:r>
              <a:rPr lang="it-IT" sz="1400" b="1" dirty="0">
                <a:latin typeface="Calibri" charset="0"/>
                <a:ea typeface="ＭＳ Ｐゴシック" charset="0"/>
              </a:rPr>
              <a:t>Creazione Sistema informativo integrato </a:t>
            </a:r>
          </a:p>
          <a:p>
            <a:pPr marL="279400" indent="-279400" algn="ctr" eaLnBrk="0" hangingPunct="0">
              <a:defRPr/>
            </a:pPr>
            <a:r>
              <a:rPr lang="it-IT" sz="1400" b="1" dirty="0">
                <a:solidFill>
                  <a:schemeClr val="tx2"/>
                </a:solidFill>
                <a:latin typeface="Calibri" charset="0"/>
                <a:ea typeface="ＭＳ Ｐゴシック" charset="0"/>
              </a:rPr>
              <a:t> </a:t>
            </a:r>
            <a:r>
              <a:rPr lang="it-IT" sz="1200" dirty="0">
                <a:latin typeface="Calibri" charset="0"/>
                <a:ea typeface="ＭＳ Ｐゴシック" charset="0"/>
              </a:rPr>
              <a:t>Anagrafe Tecnica Patrimoniale  e Sistema informatico S.I.G.E.  </a:t>
            </a:r>
          </a:p>
        </p:txBody>
      </p:sp>
      <p:sp>
        <p:nvSpPr>
          <p:cNvPr id="18445" name="AutoShape 9"/>
          <p:cNvSpPr>
            <a:spLocks noChangeArrowheads="1"/>
          </p:cNvSpPr>
          <p:nvPr/>
        </p:nvSpPr>
        <p:spPr bwMode="auto">
          <a:xfrm>
            <a:off x="3246438" y="3573463"/>
            <a:ext cx="5584825" cy="10382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279400" indent="-279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it-IT" altLang="it-IT" sz="1400" b="1">
                <a:solidFill>
                  <a:srgbClr val="FF0000"/>
                </a:solidFill>
                <a:ea typeface="MS PGothic" pitchFamily="34" charset="-128"/>
              </a:rPr>
              <a:t>Creazione ciclo virtuoso energetico</a:t>
            </a:r>
          </a:p>
          <a:p>
            <a:pPr algn="just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it-IT" altLang="it-IT" sz="1200">
                <a:solidFill>
                  <a:srgbClr val="000000"/>
                </a:solidFill>
                <a:ea typeface="MS PGothic" pitchFamily="34" charset="-128"/>
              </a:rPr>
              <a:t>Contratto Servizio Energia e Sistema incentivante risparmio energetico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 sz="1200">
                <a:solidFill>
                  <a:srgbClr val="000000"/>
                </a:solidFill>
                <a:ea typeface="MS PGothic" pitchFamily="34" charset="-128"/>
              </a:rPr>
              <a:t>Benefici  economici, ambientali e gestionali derivanti dall</a:t>
            </a:r>
            <a:r>
              <a:rPr lang="ja-JP" altLang="it-IT" sz="1200">
                <a:solidFill>
                  <a:srgbClr val="000000"/>
                </a:solidFill>
              </a:rPr>
              <a:t>’</a:t>
            </a:r>
            <a:r>
              <a:rPr lang="it-IT" altLang="ja-JP" sz="1200">
                <a:solidFill>
                  <a:srgbClr val="000000"/>
                </a:solidFill>
              </a:rPr>
              <a:t>attuazione di strumenti di Energy management </a:t>
            </a:r>
            <a:endParaRPr lang="it-IT" altLang="it-IT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3203575" y="3141663"/>
            <a:ext cx="5611813" cy="3413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79400" indent="-279400" algn="ctr" eaLnBrk="0" hangingPunct="0">
              <a:defRPr/>
            </a:pPr>
            <a:r>
              <a:rPr lang="it-IT" altLang="it-IT" sz="1400" b="1" dirty="0">
                <a:latin typeface="Calibri" charset="0"/>
                <a:ea typeface="ＭＳ Ｐゴシック" charset="0"/>
              </a:rPr>
              <a:t>Risparmi economici e gestionali  derivanti dalla tipologia di appalto</a:t>
            </a:r>
          </a:p>
        </p:txBody>
      </p:sp>
      <p:sp>
        <p:nvSpPr>
          <p:cNvPr id="18447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3246438" y="4692650"/>
            <a:ext cx="5584825" cy="15652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marL="279400" indent="-2794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Aumento livello quali-quantitativo dei servizi </a:t>
            </a:r>
          </a:p>
          <a:p>
            <a:pPr marL="171450" indent="-171450">
              <a:buFont typeface="Wingdings" charset="2"/>
              <a:buChar char="Ø"/>
              <a:defRPr/>
            </a:pPr>
            <a:r>
              <a:rPr lang="it-IT" b="0" dirty="0">
                <a:solidFill>
                  <a:schemeClr val="tx1"/>
                </a:solidFill>
                <a:latin typeface="+mn-lt"/>
              </a:rPr>
              <a:t>Garanzie sui tempi di intervento manutentivi </a:t>
            </a:r>
            <a:endParaRPr lang="it-IT" b="0" dirty="0" smtClean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Wingdings" charset="2"/>
              <a:buChar char="Ø"/>
              <a:defRPr/>
            </a:pPr>
            <a:r>
              <a:rPr lang="it-IT" b="0" dirty="0">
                <a:solidFill>
                  <a:schemeClr val="tx1"/>
                </a:solidFill>
                <a:latin typeface="+mn-lt"/>
              </a:rPr>
              <a:t>Riduzione interventi di manutenzione a guasto (</a:t>
            </a:r>
            <a:r>
              <a:rPr lang="it-IT" b="0" dirty="0" smtClean="0">
                <a:solidFill>
                  <a:schemeClr val="tx1"/>
                </a:solidFill>
                <a:latin typeface="+mn-lt"/>
              </a:rPr>
              <a:t>riparativa)</a:t>
            </a:r>
          </a:p>
          <a:p>
            <a:pPr marL="171450" indent="-171450">
              <a:buFont typeface="Wingdings" charset="2"/>
              <a:buChar char="Ø"/>
              <a:defRPr/>
            </a:pPr>
            <a:r>
              <a:rPr lang="it-IT" b="0" dirty="0">
                <a:solidFill>
                  <a:schemeClr val="tx1"/>
                </a:solidFill>
                <a:latin typeface="+mn-lt"/>
              </a:rPr>
              <a:t>Riduzione consumi energetici</a:t>
            </a:r>
          </a:p>
          <a:p>
            <a:pPr marL="171450" indent="-171450">
              <a:buFont typeface="Wingdings" charset="2"/>
              <a:buChar char="Ø"/>
              <a:defRPr/>
            </a:pPr>
            <a:r>
              <a:rPr lang="it-IT" b="0" dirty="0" smtClean="0">
                <a:solidFill>
                  <a:schemeClr val="tx1"/>
                </a:solidFill>
                <a:latin typeface="+mn-lt"/>
              </a:rPr>
              <a:t>Maggiori 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servizi </a:t>
            </a:r>
            <a:r>
              <a:rPr lang="it-IT" b="0" dirty="0" smtClean="0">
                <a:solidFill>
                  <a:schemeClr val="tx1"/>
                </a:solidFill>
                <a:latin typeface="+mn-lt"/>
              </a:rPr>
              <a:t>offerti  (Rilevante 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numero interventi </a:t>
            </a:r>
            <a:r>
              <a:rPr lang="it-IT" b="0" dirty="0" smtClean="0">
                <a:solidFill>
                  <a:schemeClr val="tx1"/>
                </a:solidFill>
                <a:latin typeface="+mn-lt"/>
              </a:rPr>
              <a:t>manutentivi, nuove prestazioni 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di igiene ambientale </a:t>
            </a:r>
            <a:r>
              <a:rPr lang="it-IT" b="0" dirty="0" smtClean="0">
                <a:solidFill>
                  <a:schemeClr val="tx1"/>
                </a:solidFill>
                <a:latin typeface="+mn-lt"/>
              </a:rPr>
              <a:t>e di gestione tecnica)</a:t>
            </a:r>
            <a:endParaRPr lang="it-IT" b="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buFont typeface="Wingdings" charset="2"/>
              <a:buChar char="Ø"/>
              <a:defRPr/>
            </a:pPr>
            <a:r>
              <a:rPr lang="it-IT" b="0" dirty="0" smtClean="0">
                <a:solidFill>
                  <a:schemeClr val="tx1"/>
                </a:solidFill>
                <a:latin typeface="+mn-lt"/>
              </a:rPr>
              <a:t>Aumento </a:t>
            </a:r>
            <a:r>
              <a:rPr lang="it-IT" b="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b="0" dirty="0" smtClean="0">
                <a:solidFill>
                  <a:schemeClr val="tx1"/>
                </a:solidFill>
                <a:latin typeface="+mn-lt"/>
              </a:rPr>
              <a:t>utenza</a:t>
            </a:r>
            <a:endParaRPr lang="it-IT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25438" y="692150"/>
            <a:ext cx="8509000" cy="65563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>
              <a:spcAft>
                <a:spcPts val="300"/>
              </a:spcAft>
              <a:defRPr/>
            </a:pPr>
            <a:r>
              <a:rPr lang="it-IT" altLang="it-IT" sz="1400" b="1" dirty="0">
                <a:solidFill>
                  <a:srgbClr val="FF0000"/>
                </a:solidFill>
                <a:latin typeface="Comic Sans MS" pitchFamily="66" charset="0"/>
                <a:ea typeface="ＭＳ Ｐゴシック" charset="0"/>
              </a:rPr>
              <a:t>Global service Provincia di Genova 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OBIETTIVI / RISULTATI 2008-2014  -</a:t>
            </a:r>
          </a:p>
        </p:txBody>
      </p:sp>
      <p:sp>
        <p:nvSpPr>
          <p:cNvPr id="18450" name="Rettangolo 1"/>
          <p:cNvSpPr>
            <a:spLocks noChangeArrowheads="1"/>
          </p:cNvSpPr>
          <p:nvPr/>
        </p:nvSpPr>
        <p:spPr bwMode="auto">
          <a:xfrm>
            <a:off x="325438" y="1855788"/>
            <a:ext cx="2232025" cy="43703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69875" indent="-269875" eaLnBrk="0" hangingPunct="0">
              <a:spcBef>
                <a:spcPct val="20000"/>
              </a:spcBef>
              <a:buFont typeface="Arial" charset="0"/>
              <a:buChar char="•"/>
              <a:tabLst>
                <a:tab pos="2730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2730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2730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it-IT" altLang="it-IT" sz="1400" b="1">
                <a:ea typeface="MS PGothic" pitchFamily="34" charset="-128"/>
              </a:rPr>
              <a:t>Aumentare la conoscenza tecnico-funzionale del patrimonio </a:t>
            </a:r>
            <a:r>
              <a:rPr lang="it-IT" altLang="it-IT" sz="1400">
                <a:ea typeface="MS PGothic" pitchFamily="34" charset="-128"/>
              </a:rPr>
              <a:t>(censimento e monitoraggio stato d'uso e di conservazione)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it-IT" altLang="it-IT" sz="1400" b="1">
                <a:ea typeface="MS PGothic" pitchFamily="34" charset="-128"/>
              </a:rPr>
              <a:t>Migliorare il servizio unitario ed integrato di gestione manutentiva degli edifici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it-IT" altLang="it-IT" sz="1400" b="1">
                <a:ea typeface="MS PGothic" pitchFamily="34" charset="-128"/>
              </a:rPr>
              <a:t>Risparmio energetico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it-IT" altLang="it-IT" sz="1400" b="1">
                <a:ea typeface="MS PGothic" pitchFamily="34" charset="-128"/>
              </a:rPr>
              <a:t>Incremento del benessere ambientale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it-IT" altLang="it-IT" sz="1400" b="1">
                <a:ea typeface="MS PGothic" pitchFamily="34" charset="-128"/>
              </a:rPr>
              <a:t>Miglioramento del grado di soddisfazione dell'utenza</a:t>
            </a:r>
          </a:p>
        </p:txBody>
      </p:sp>
      <p:pic>
        <p:nvPicPr>
          <p:cNvPr id="92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2263" y="1076325"/>
            <a:ext cx="117633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5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05563"/>
            <a:ext cx="3952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C0BC6DE-BA7C-498A-9D89-4443BFC41B7A}" type="slidenum">
              <a:rPr lang="it-IT" altLang="it-IT" sz="1200" b="1"/>
              <a:pPr eaLnBrk="1" hangingPunct="1">
                <a:defRPr/>
              </a:pPr>
              <a:t>17</a:t>
            </a:fld>
            <a:endParaRPr lang="it-IT" altLang="it-IT" sz="1200" b="1" dirty="0"/>
          </a:p>
        </p:txBody>
      </p:sp>
      <p:pic>
        <p:nvPicPr>
          <p:cNvPr id="19460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538" y="6513513"/>
            <a:ext cx="422275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06388" y="717550"/>
            <a:ext cx="8513762" cy="6477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it-IT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 </a:t>
            </a:r>
          </a:p>
          <a:p>
            <a:pPr algn="ctr">
              <a:defRPr/>
            </a:pPr>
            <a:r>
              <a:rPr lang="it-IT" altLang="it-IT" sz="1400" b="1" dirty="0">
                <a:solidFill>
                  <a:srgbClr val="FF0000"/>
                </a:solidFill>
                <a:latin typeface="Comic Sans MS" pitchFamily="66" charset="0"/>
                <a:ea typeface="ＭＳ Ｐゴシック" charset="0"/>
              </a:rPr>
              <a:t>Global service Provincia di Genova 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it-IT" altLang="it-IT" b="1" dirty="0">
                <a:solidFill>
                  <a:srgbClr val="FF0000"/>
                </a:solidFill>
                <a:latin typeface="Comic Sans MS" pitchFamily="66" charset="0"/>
              </a:rPr>
              <a:t>SISTEMA INFORMATIVO S.I.G.E. 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</a:t>
            </a:r>
          </a:p>
        </p:txBody>
      </p:sp>
      <p:graphicFrame>
        <p:nvGraphicFramePr>
          <p:cNvPr id="15" name="D 2"/>
          <p:cNvGraphicFramePr>
            <a:graphicFrameLocks/>
          </p:cNvGraphicFramePr>
          <p:nvPr/>
        </p:nvGraphicFramePr>
        <p:xfrm>
          <a:off x="2411760" y="1484785"/>
          <a:ext cx="636650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ma 15"/>
          <p:cNvGraphicFramePr/>
          <p:nvPr/>
        </p:nvGraphicFramePr>
        <p:xfrm>
          <a:off x="1835696" y="5103484"/>
          <a:ext cx="7168405" cy="104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Pentagono 4"/>
          <p:cNvSpPr/>
          <p:nvPr/>
        </p:nvSpPr>
        <p:spPr>
          <a:xfrm>
            <a:off x="349250" y="2654300"/>
            <a:ext cx="1889125" cy="1185863"/>
          </a:xfrm>
          <a:prstGeom prst="homePlat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t-IT" sz="1200" b="1" dirty="0">
                <a:solidFill>
                  <a:schemeClr val="bg1"/>
                </a:solidFill>
              </a:rPr>
              <a:t>Strutturato in MODULI APPLICATIVI </a:t>
            </a:r>
          </a:p>
          <a:p>
            <a:pPr algn="ctr" eaLnBrk="0" hangingPunct="0">
              <a:defRPr/>
            </a:pPr>
            <a:r>
              <a:rPr lang="it-IT" sz="1200" dirty="0">
                <a:solidFill>
                  <a:schemeClr val="bg1"/>
                </a:solidFill>
              </a:rPr>
              <a:t>su architettura </a:t>
            </a:r>
          </a:p>
          <a:p>
            <a:pPr algn="ctr" eaLnBrk="0" hangingPunct="0">
              <a:defRPr/>
            </a:pPr>
            <a:r>
              <a:rPr lang="it-IT" sz="1200" dirty="0">
                <a:solidFill>
                  <a:schemeClr val="bg1"/>
                </a:solidFill>
              </a:rPr>
              <a:t>web </a:t>
            </a:r>
            <a:r>
              <a:rPr lang="it-IT" sz="1200" dirty="0" err="1">
                <a:solidFill>
                  <a:schemeClr val="bg1"/>
                </a:solidFill>
              </a:rPr>
              <a:t>based</a:t>
            </a:r>
            <a:endParaRPr lang="it-IT" sz="12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" name="Pentagono 20"/>
          <p:cNvSpPr/>
          <p:nvPr/>
        </p:nvSpPr>
        <p:spPr>
          <a:xfrm>
            <a:off x="311150" y="5157788"/>
            <a:ext cx="1452563" cy="947737"/>
          </a:xfrm>
          <a:prstGeom prst="homePlat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it-IT" altLang="it-IT" sz="1200" b="1" dirty="0" smtClean="0">
                <a:solidFill>
                  <a:schemeClr val="bg1"/>
                </a:solidFill>
                <a:cs typeface="Arial" pitchFamily="34" charset="0"/>
              </a:rPr>
              <a:t>Utilità operative di sistema e servizi </a:t>
            </a:r>
            <a:r>
              <a:rPr lang="it-IT" altLang="it-IT" sz="1200" b="1" dirty="0" err="1" smtClean="0">
                <a:solidFill>
                  <a:schemeClr val="bg1"/>
                </a:solidFill>
                <a:cs typeface="Arial" pitchFamily="34" charset="0"/>
              </a:rPr>
              <a:t>all</a:t>
            </a:r>
            <a:r>
              <a:rPr lang="ja-JP" altLang="it-IT" sz="1200" b="1" dirty="0" smtClean="0">
                <a:solidFill>
                  <a:schemeClr val="bg1"/>
                </a:solidFill>
                <a:cs typeface="Arial" pitchFamily="34" charset="0"/>
              </a:rPr>
              <a:t>’</a:t>
            </a:r>
            <a:r>
              <a:rPr lang="it-IT" altLang="ja-JP" sz="1200" b="1" dirty="0" smtClean="0">
                <a:solidFill>
                  <a:schemeClr val="bg1"/>
                </a:solidFill>
                <a:cs typeface="Arial" pitchFamily="34" charset="0"/>
              </a:rPr>
              <a:t>utenza</a:t>
            </a:r>
            <a:endParaRPr lang="it-IT" altLang="it-IT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0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650288" y="6359525"/>
            <a:ext cx="4635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74A5EEA-B19F-4EC5-99A3-B7312B841CE1}" type="slidenum">
              <a:rPr lang="it-IT" altLang="it-IT" sz="1200" b="1"/>
              <a:pPr eaLnBrk="1" hangingPunct="1">
                <a:defRPr/>
              </a:pPr>
              <a:t>18</a:t>
            </a:fld>
            <a:endParaRPr lang="it-IT" altLang="it-IT" sz="1200" b="1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68313" y="817563"/>
            <a:ext cx="8413750" cy="65563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spcAft>
                <a:spcPts val="300"/>
              </a:spcAft>
              <a:defRPr/>
            </a:pPr>
            <a:r>
              <a:rPr lang="it-IT" altLang="it-IT" sz="1400" b="1" dirty="0">
                <a:solidFill>
                  <a:srgbClr val="FF0000"/>
                </a:solidFill>
                <a:latin typeface="Comic Sans MS" pitchFamily="66" charset="0"/>
                <a:ea typeface="ＭＳ Ｐゴシック" charset="0"/>
              </a:rPr>
              <a:t>Global service Provincia di Genova 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RISPARMI ECONOMICI E GESTIONALI -</a:t>
            </a:r>
          </a:p>
        </p:txBody>
      </p:sp>
      <p:graphicFrame>
        <p:nvGraphicFramePr>
          <p:cNvPr id="20485" name="Oggetto 2"/>
          <p:cNvGraphicFramePr>
            <a:graphicFrameLocks noChangeAspect="1"/>
          </p:cNvGraphicFramePr>
          <p:nvPr/>
        </p:nvGraphicFramePr>
        <p:xfrm>
          <a:off x="466725" y="1562100"/>
          <a:ext cx="8420100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Documento" r:id="rId4" imgW="9675870" imgH="6099980" progId="Word.Document.12">
                  <p:embed/>
                </p:oleObj>
              </mc:Choice>
              <mc:Fallback>
                <p:oleObj name="Documento" r:id="rId4" imgW="9675870" imgH="6099980" progId="Word.Document.12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562100"/>
                        <a:ext cx="8420100" cy="4657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774113" y="6453188"/>
            <a:ext cx="369887" cy="279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B280650-0F9E-4EFE-B004-4BD8BE8F9C94}" type="slidenum">
              <a:rPr lang="it-IT" altLang="it-IT" sz="1200" b="1">
                <a:latin typeface="+mn-lt"/>
              </a:rPr>
              <a:pPr eaLnBrk="1" hangingPunct="1">
                <a:defRPr/>
              </a:pPr>
              <a:t>19</a:t>
            </a:fld>
            <a:endParaRPr lang="it-IT" altLang="it-IT" sz="1200" b="1" dirty="0">
              <a:latin typeface="+mn-lt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85763" y="692150"/>
            <a:ext cx="8513762" cy="68103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it-IT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 </a:t>
            </a:r>
          </a:p>
          <a:p>
            <a:pPr algn="ctr">
              <a:defRPr/>
            </a:pPr>
            <a:r>
              <a:rPr lang="it-IT" altLang="it-IT" sz="1400" b="1" dirty="0">
                <a:solidFill>
                  <a:srgbClr val="FF0000"/>
                </a:solidFill>
                <a:latin typeface="Comic Sans MS" pitchFamily="66" charset="0"/>
                <a:ea typeface="ＭＳ Ｐゴシック" charset="0"/>
              </a:rPr>
              <a:t>Global service Provincia di Genova 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STRATEGIE DI ENERGY MANAGEMENT </a:t>
            </a:r>
            <a:r>
              <a:rPr lang="it-IT" altLang="it-IT" sz="2000" b="1" dirty="0">
                <a:solidFill>
                  <a:srgbClr val="FF0000"/>
                </a:solidFill>
                <a:latin typeface="Comic Sans MS" pitchFamily="66" charset="0"/>
              </a:rPr>
              <a:t>-</a:t>
            </a:r>
          </a:p>
        </p:txBody>
      </p:sp>
      <p:graphicFrame>
        <p:nvGraphicFramePr>
          <p:cNvPr id="17" name="D 21"/>
          <p:cNvGraphicFramePr>
            <a:graphicFrameLocks/>
          </p:cNvGraphicFramePr>
          <p:nvPr/>
        </p:nvGraphicFramePr>
        <p:xfrm>
          <a:off x="473093" y="5229200"/>
          <a:ext cx="8373912" cy="96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9" name="Rettangolo 3"/>
          <p:cNvSpPr>
            <a:spLocks noChangeArrowheads="1"/>
          </p:cNvSpPr>
          <p:nvPr/>
        </p:nvSpPr>
        <p:spPr bwMode="auto">
          <a:xfrm>
            <a:off x="420688" y="1484313"/>
            <a:ext cx="8478837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it-IT" altLang="it-IT" sz="1400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</a:t>
            </a:r>
            <a:r>
              <a:rPr lang="ja-JP" altLang="it-IT" sz="1400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it-IT" altLang="ja-JP" sz="1400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avvio, a partire dal 1° gennaio 2010,</a:t>
            </a:r>
            <a:r>
              <a:rPr lang="it-IT" altLang="ja-JP" sz="1400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del </a:t>
            </a:r>
            <a:r>
              <a:rPr lang="it-IT" altLang="ja-JP" sz="1400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Contratto Servizio Energia</a:t>
            </a:r>
            <a:r>
              <a:rPr lang="it-IT" altLang="ja-JP" sz="1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ja-JP" sz="1200" dirty="0" smtClean="0">
                <a:ea typeface="Calibri" pitchFamily="34" charset="0"/>
                <a:cs typeface="Times New Roman" pitchFamily="18" charset="0"/>
              </a:rPr>
              <a:t>(fornitura combustibile a totale carico Assuntore e corrispettivo a misura su calore erogato </a:t>
            </a:r>
            <a:r>
              <a:rPr lang="it-IT" altLang="ja-JP" sz="1200" i="1" dirty="0" smtClean="0">
                <a:ea typeface="Calibri" pitchFamily="34" charset="0"/>
                <a:cs typeface="Times New Roman" pitchFamily="18" charset="0"/>
              </a:rPr>
              <a:t>calcolato su consumi energia 2009 riparametrati dati climatici standard)</a:t>
            </a:r>
            <a:endParaRPr lang="it-IT" altLang="ja-JP" sz="1400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542925" indent="-180975" algn="just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it-IT" altLang="it-IT" sz="1200" b="1" dirty="0" smtClean="0">
                <a:ea typeface="Calibri" pitchFamily="34" charset="0"/>
                <a:cs typeface="Times New Roman" pitchFamily="18" charset="0"/>
              </a:rPr>
              <a:t>Introduzione sistema di incentivazione al risparmio energetico : </a:t>
            </a:r>
            <a:r>
              <a:rPr lang="it-IT" altLang="it-IT" sz="1200" dirty="0" smtClean="0">
                <a:ea typeface="Calibri" pitchFamily="34" charset="0"/>
                <a:cs typeface="Times New Roman" pitchFamily="18" charset="0"/>
              </a:rPr>
              <a:t>ripartizione del risparmio (40% </a:t>
            </a:r>
            <a:r>
              <a:rPr lang="it-IT" altLang="it-IT" sz="1200" dirty="0" err="1" smtClean="0">
                <a:ea typeface="Calibri" pitchFamily="34" charset="0"/>
                <a:cs typeface="Times New Roman" pitchFamily="18" charset="0"/>
              </a:rPr>
              <a:t>all</a:t>
            </a:r>
            <a:r>
              <a:rPr lang="ja-JP" altLang="it-IT" sz="1200" dirty="0" smtClean="0">
                <a:ea typeface="Calibri" pitchFamily="34" charset="0"/>
                <a:cs typeface="Times New Roman" pitchFamily="18" charset="0"/>
              </a:rPr>
              <a:t>’</a:t>
            </a:r>
            <a:r>
              <a:rPr lang="it-IT" altLang="ja-JP" sz="1200" dirty="0" smtClean="0">
                <a:ea typeface="Calibri" pitchFamily="34" charset="0"/>
                <a:cs typeface="Times New Roman" pitchFamily="18" charset="0"/>
              </a:rPr>
              <a:t>Assuntore per la gestione oculata degli impianti e la riduzione degli sprechi</a:t>
            </a:r>
            <a:r>
              <a:rPr lang="it-IT" altLang="ja-JP" sz="12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ja-JP" sz="1200" dirty="0" smtClean="0">
                <a:ea typeface="Calibri" pitchFamily="34" charset="0"/>
                <a:cs typeface="Times New Roman" pitchFamily="18" charset="0"/>
              </a:rPr>
              <a:t>– 60% reinvestito per  interventi di riqualificazione) con introduzione di un </a:t>
            </a:r>
            <a:r>
              <a:rPr lang="it-IT" altLang="ja-JP" sz="1200" b="1" dirty="0" smtClean="0">
                <a:ea typeface="Calibri" pitchFamily="34" charset="0"/>
                <a:cs typeface="Times New Roman" pitchFamily="18" charset="0"/>
              </a:rPr>
              <a:t>limite di spesa</a:t>
            </a:r>
            <a:r>
              <a:rPr lang="it-IT" altLang="ja-JP" sz="1200" dirty="0" smtClean="0">
                <a:ea typeface="Calibri" pitchFamily="34" charset="0"/>
                <a:cs typeface="Times New Roman" pitchFamily="18" charset="0"/>
              </a:rPr>
              <a:t>, calcolato sulla spesa degli anni precedenti</a:t>
            </a:r>
          </a:p>
          <a:p>
            <a:pPr marL="542925" indent="-180975" algn="just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it-IT" altLang="it-IT" sz="1200" b="1" dirty="0" smtClean="0">
                <a:ea typeface="Calibri" pitchFamily="34" charset="0"/>
                <a:cs typeface="Times New Roman" pitchFamily="18" charset="0"/>
              </a:rPr>
              <a:t>riduzione dei consumi energetici pari al 18,40% nel triennio </a:t>
            </a:r>
            <a:r>
              <a:rPr lang="it-IT" altLang="it-IT" sz="1200" dirty="0" smtClean="0">
                <a:ea typeface="Calibri" pitchFamily="34" charset="0"/>
                <a:cs typeface="Times New Roman" pitchFamily="18" charset="0"/>
              </a:rPr>
              <a:t>(2011-12-13), con un </a:t>
            </a:r>
            <a:r>
              <a:rPr lang="it-IT" altLang="it-IT" sz="1200" b="1" dirty="0" smtClean="0">
                <a:ea typeface="Calibri" pitchFamily="34" charset="0"/>
                <a:cs typeface="Times New Roman" pitchFamily="18" charset="0"/>
              </a:rPr>
              <a:t>risparmio economico di circa 878.000 euro</a:t>
            </a:r>
            <a:r>
              <a:rPr lang="it-IT" altLang="it-IT" sz="1200" dirty="0" smtClean="0">
                <a:ea typeface="Calibri" pitchFamily="34" charset="0"/>
                <a:cs typeface="Times New Roman" pitchFamily="18" charset="0"/>
              </a:rPr>
              <a:t> iva compresa pari ad una </a:t>
            </a:r>
            <a:r>
              <a:rPr lang="it-IT" altLang="it-IT" sz="1200" b="1" dirty="0" smtClean="0">
                <a:ea typeface="Calibri" pitchFamily="34" charset="0"/>
                <a:cs typeface="Times New Roman" pitchFamily="18" charset="0"/>
              </a:rPr>
              <a:t>riduzione della spesa </a:t>
            </a:r>
            <a:r>
              <a:rPr lang="it-IT" altLang="it-IT" sz="1200" b="1" dirty="0" err="1" smtClean="0">
                <a:ea typeface="Calibri" pitchFamily="34" charset="0"/>
                <a:cs typeface="Times New Roman" pitchFamily="18" charset="0"/>
              </a:rPr>
              <a:t>dell</a:t>
            </a:r>
            <a:r>
              <a:rPr lang="ja-JP" altLang="it-IT" sz="1200" b="1" dirty="0" smtClean="0">
                <a:ea typeface="Calibri" pitchFamily="34" charset="0"/>
                <a:cs typeface="Times New Roman" pitchFamily="18" charset="0"/>
              </a:rPr>
              <a:t>’</a:t>
            </a:r>
            <a:r>
              <a:rPr lang="it-IT" altLang="ja-JP" sz="1200" b="1" dirty="0" smtClean="0">
                <a:ea typeface="Calibri" pitchFamily="34" charset="0"/>
                <a:cs typeface="Times New Roman" pitchFamily="18" charset="0"/>
              </a:rPr>
              <a:t>11,03%</a:t>
            </a:r>
            <a:endParaRPr lang="it-IT" altLang="ja-JP" sz="1200" dirty="0" smtClean="0">
              <a:ea typeface="Calibri" pitchFamily="34" charset="0"/>
              <a:cs typeface="Times New Roman" pitchFamily="18" charset="0"/>
            </a:endParaRPr>
          </a:p>
          <a:p>
            <a:pPr marL="542925" indent="-180975" algn="just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it-IT" altLang="it-IT" sz="1200" dirty="0" smtClean="0">
                <a:ea typeface="Calibri" pitchFamily="34" charset="0"/>
                <a:cs typeface="Times New Roman" pitchFamily="18" charset="0"/>
              </a:rPr>
              <a:t>n. </a:t>
            </a:r>
            <a:r>
              <a:rPr lang="it-IT" altLang="it-IT" sz="1200" b="1" dirty="0" smtClean="0">
                <a:ea typeface="Calibri" pitchFamily="34" charset="0"/>
                <a:cs typeface="Times New Roman" pitchFamily="18" charset="0"/>
              </a:rPr>
              <a:t>56 Diagnosi energetiche </a:t>
            </a:r>
            <a:r>
              <a:rPr lang="it-IT" altLang="it-IT" sz="1200" dirty="0" smtClean="0">
                <a:ea typeface="Calibri" pitchFamily="34" charset="0"/>
                <a:cs typeface="Times New Roman" pitchFamily="18" charset="0"/>
              </a:rPr>
              <a:t>e ottenimento di n. </a:t>
            </a:r>
            <a:r>
              <a:rPr lang="it-IT" altLang="it-IT" sz="1200" b="1" dirty="0" smtClean="0">
                <a:ea typeface="Calibri" pitchFamily="34" charset="0"/>
                <a:cs typeface="Times New Roman" pitchFamily="18" charset="0"/>
              </a:rPr>
              <a:t>83 Attestati di Prestazione Energetica</a:t>
            </a:r>
            <a:r>
              <a:rPr lang="it-IT" altLang="it-IT" sz="1200" dirty="0" smtClean="0"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542925" indent="-180975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altLang="it-IT" sz="1200" dirty="0" smtClean="0">
                <a:ea typeface="Calibri" pitchFamily="34" charset="0"/>
                <a:cs typeface="Times New Roman" pitchFamily="18" charset="0"/>
              </a:rPr>
              <a:t>installazione di </a:t>
            </a:r>
            <a:r>
              <a:rPr lang="it-IT" altLang="it-IT" sz="1200" b="1" dirty="0" smtClean="0">
                <a:ea typeface="Calibri" pitchFamily="34" charset="0"/>
                <a:cs typeface="Times New Roman" pitchFamily="18" charset="0"/>
              </a:rPr>
              <a:t>n. 59 misuratori di calore</a:t>
            </a:r>
            <a:r>
              <a:rPr lang="it-IT" altLang="it-IT" sz="1200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it-IT" altLang="it-IT" sz="1200" dirty="0" err="1" smtClean="0">
                <a:ea typeface="Calibri" pitchFamily="34" charset="0"/>
                <a:cs typeface="Times New Roman" pitchFamily="18" charset="0"/>
              </a:rPr>
              <a:t>contatermie</a:t>
            </a:r>
            <a:r>
              <a:rPr lang="it-IT" altLang="it-IT" sz="1200" dirty="0" smtClean="0">
                <a:ea typeface="Calibri" pitchFamily="34" charset="0"/>
                <a:cs typeface="Times New Roman" pitchFamily="18" charset="0"/>
              </a:rPr>
              <a:t>) su impianti termici di potenza &gt; 35 </a:t>
            </a:r>
            <a:r>
              <a:rPr lang="it-IT" altLang="it-IT" sz="1200" dirty="0" err="1" smtClean="0">
                <a:ea typeface="Calibri" pitchFamily="34" charset="0"/>
                <a:cs typeface="Times New Roman" pitchFamily="18" charset="0"/>
              </a:rPr>
              <a:t>Kw</a:t>
            </a:r>
            <a:endParaRPr lang="it-IT" altLang="it-IT" sz="1200" dirty="0" smtClean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300"/>
              </a:spcAft>
              <a:buFont typeface="Calibri" pitchFamily="34" charset="0"/>
              <a:buAutoNum type="arabicPeriod" startAt="2"/>
              <a:defRPr/>
            </a:pPr>
            <a:r>
              <a:rPr lang="it-IT" altLang="it-IT" sz="1400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Realizzazione di interventi di riqualificazione energetica degli impianti</a:t>
            </a:r>
            <a:r>
              <a:rPr lang="it-IT" altLang="it-IT" sz="14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it-IT" altLang="it-IT" sz="1200" dirty="0" smtClean="0">
                <a:ea typeface="Calibri" pitchFamily="34" charset="0"/>
                <a:cs typeface="Times New Roman" pitchFamily="18" charset="0"/>
              </a:rPr>
              <a:t>di cui:</a:t>
            </a:r>
            <a:endParaRPr lang="it-IT" altLang="it-IT" sz="1400" b="1" dirty="0" smtClean="0">
              <a:ea typeface="Calibri" pitchFamily="34" charset="0"/>
              <a:cs typeface="Times New Roman" pitchFamily="18" charset="0"/>
            </a:endParaRPr>
          </a:p>
          <a:p>
            <a:pPr marL="542925" indent="-180975" algn="just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it-IT" altLang="it-IT" sz="1200" b="1" dirty="0" smtClean="0">
                <a:ea typeface="MS PGothic" pitchFamily="34" charset="-128"/>
              </a:rPr>
              <a:t>n. 14 interventi di Metanizzazione</a:t>
            </a:r>
            <a:r>
              <a:rPr lang="it-IT" altLang="it-IT" sz="1200" dirty="0" smtClean="0">
                <a:ea typeface="MS PGothic" pitchFamily="34" charset="-128"/>
              </a:rPr>
              <a:t> (c</a:t>
            </a:r>
            <a:r>
              <a:rPr lang="it-IT" altLang="it-IT" sz="1200" i="1" dirty="0" smtClean="0">
                <a:ea typeface="MS PGothic" pitchFamily="34" charset="-128"/>
              </a:rPr>
              <a:t>onversione impianti per l</a:t>
            </a:r>
            <a:r>
              <a:rPr lang="ja-JP" altLang="it-IT" sz="1200" i="1" dirty="0" smtClean="0"/>
              <a:t>’</a:t>
            </a:r>
            <a:r>
              <a:rPr lang="it-IT" altLang="ja-JP" sz="1200" i="1" dirty="0" smtClean="0"/>
              <a:t>impiego di combustibili meno inquinanti </a:t>
            </a:r>
          </a:p>
          <a:p>
            <a:pPr marL="542925" indent="-180975" algn="just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it-IT" altLang="it-IT" sz="1200" b="1" dirty="0" smtClean="0">
                <a:ea typeface="MS PGothic" pitchFamily="34" charset="-128"/>
              </a:rPr>
              <a:t>n. 37 interventi di rinnovo di caldaie con modelli ad alta efficienza, </a:t>
            </a:r>
            <a:r>
              <a:rPr lang="it-IT" altLang="it-IT" sz="1200" i="1" dirty="0" smtClean="0">
                <a:ea typeface="MS PGothic" pitchFamily="34" charset="-128"/>
              </a:rPr>
              <a:t>a condensazione o altre tecnologie ad alto rendimento </a:t>
            </a:r>
          </a:p>
          <a:p>
            <a:pPr algn="just" eaLnBrk="1" hangingPunct="1">
              <a:spcBef>
                <a:spcPct val="0"/>
              </a:spcBef>
              <a:spcAft>
                <a:spcPts val="300"/>
              </a:spcAft>
              <a:buFont typeface="+mj-lt"/>
              <a:buAutoNum type="arabicPeriod" startAt="3"/>
              <a:defRPr/>
            </a:pPr>
            <a:r>
              <a:rPr lang="it-IT" altLang="it-IT" sz="1400" b="1" u="sng" dirty="0" smtClean="0">
                <a:solidFill>
                  <a:srgbClr val="FF0000"/>
                </a:solidFill>
                <a:ea typeface="MS PGothic" pitchFamily="34" charset="-128"/>
              </a:rPr>
              <a:t>Ricorso a fonti rinnovabili  </a:t>
            </a:r>
            <a:r>
              <a:rPr lang="it-IT" altLang="it-IT" sz="1200" dirty="0" smtClean="0">
                <a:ea typeface="MS PGothic" pitchFamily="34" charset="-128"/>
              </a:rPr>
              <a:t>attraverso l</a:t>
            </a:r>
            <a:r>
              <a:rPr lang="ja-JP" altLang="it-IT" sz="1200" dirty="0" smtClean="0"/>
              <a:t>’</a:t>
            </a:r>
            <a:r>
              <a:rPr lang="it-IT" altLang="ja-JP" sz="1200" dirty="0" smtClean="0"/>
              <a:t>installazione di </a:t>
            </a:r>
          </a:p>
          <a:p>
            <a:pPr marL="542925" indent="-180975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it-IT" altLang="it-IT" sz="1200" b="1" dirty="0" smtClean="0">
                <a:ea typeface="MS PGothic" pitchFamily="34" charset="-128"/>
              </a:rPr>
              <a:t>n.   6 impianti solari termici </a:t>
            </a:r>
            <a:r>
              <a:rPr lang="it-IT" altLang="it-IT" sz="1200" dirty="0" smtClean="0">
                <a:ea typeface="MS PGothic" pitchFamily="34" charset="-128"/>
              </a:rPr>
              <a:t>(senza alcun costo come da offerta migliorativa Assuntore)</a:t>
            </a:r>
          </a:p>
          <a:p>
            <a:pPr marL="542925" indent="-180975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it-IT" altLang="it-IT" sz="1200" b="1" dirty="0" smtClean="0">
                <a:ea typeface="MS PGothic" pitchFamily="34" charset="-128"/>
              </a:rPr>
              <a:t>n.   1 pompa di calore geotermica</a:t>
            </a:r>
            <a:endParaRPr lang="it-IT" altLang="it-IT" sz="1200" dirty="0" smtClean="0">
              <a:ea typeface="MS PGothic" pitchFamily="34" charset="-128"/>
            </a:endParaRPr>
          </a:p>
          <a:p>
            <a:pPr marL="542925" indent="-180975" eaLnBrk="1" hangingPunct="1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q"/>
              <a:defRPr/>
            </a:pPr>
            <a:r>
              <a:rPr lang="it-IT" altLang="it-IT" sz="1200" b="1" dirty="0" smtClean="0">
                <a:ea typeface="MS PGothic" pitchFamily="34" charset="-128"/>
              </a:rPr>
              <a:t>n. 16 impianti fotovoltaici su edifici scolastici provinciali  </a:t>
            </a:r>
            <a:r>
              <a:rPr lang="it-IT" altLang="it-IT" sz="1200" dirty="0" smtClean="0">
                <a:ea typeface="MS PGothic" pitchFamily="34" charset="-128"/>
              </a:rPr>
              <a:t>(co-finanziati da Regione Liguria e Provincia)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755576" y="2564904"/>
            <a:ext cx="7772400" cy="3312368"/>
          </a:xfrm>
          <a:prstGeom prst="rect">
            <a:avLst/>
          </a:prstGeom>
          <a:ln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600"/>
              </a:spcAft>
              <a:defRPr/>
            </a:pP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Le attività di manutenzione non pretendono di trasformare il mondo, i loro obiettivi non sono esprimibili in modo semplice, non hanno il fascino mozzafiato di attività che producono oggetti con prestazioni elevatissime, vanno continuamente e periodicamente ripetute, se hanno successo il loro effetto non si vede. »</a:t>
            </a:r>
            <a:r>
              <a:rPr lang="it-IT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it-IT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it-IT" sz="1400" b="1" dirty="0" smtClean="0"/>
              <a:t>Pier Giorgio </a:t>
            </a:r>
            <a:r>
              <a:rPr lang="it-IT" sz="1400" b="1" dirty="0" err="1" smtClean="0"/>
              <a:t>Perotto</a:t>
            </a:r>
            <a:r>
              <a:rPr lang="it-IT" sz="1400" b="1" dirty="0" smtClean="0"/>
              <a:t> </a:t>
            </a:r>
            <a:r>
              <a:rPr lang="it-IT" sz="1400" dirty="0" smtClean="0"/>
              <a:t>(Torino , 24 dicembre 1930 – Genova, 23 gennaio 2002) </a:t>
            </a:r>
            <a:endParaRPr lang="it-IT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Immagine 4" descr="http://www.radiorav.it/scuola%20sicur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24526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23850" y="874713"/>
            <a:ext cx="8640763" cy="72231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PRINCIPI E VALORI DELLA MANUTENZIONE-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815388" y="6381750"/>
            <a:ext cx="298450" cy="365125"/>
          </a:xfrm>
        </p:spPr>
        <p:txBody>
          <a:bodyPr/>
          <a:lstStyle/>
          <a:p>
            <a:pPr>
              <a:defRPr/>
            </a:pPr>
            <a:fld id="{DDF8A9E6-45AB-4FEC-8F38-6B17C7BC4A51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" name="Segnaposto piè di pagina 7"/>
          <p:cNvSpPr txBox="1">
            <a:spLocks/>
          </p:cNvSpPr>
          <p:nvPr/>
        </p:nvSpPr>
        <p:spPr>
          <a:xfrm>
            <a:off x="0" y="5876925"/>
            <a:ext cx="9144000" cy="650875"/>
          </a:xfrm>
          <a:prstGeom prst="rect">
            <a:avLst/>
          </a:prstGeom>
          <a:ln>
            <a:noFill/>
            <a:prstDash val="sysDot"/>
          </a:ln>
        </p:spPr>
        <p:txBody>
          <a:bodyPr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100" b="1" dirty="0" smtClean="0">
                <a:solidFill>
                  <a:schemeClr val="accent2">
                    <a:lumMod val="75000"/>
                  </a:schemeClr>
                </a:solidFill>
              </a:rPr>
              <a:t>Arch. Roberta Burroni - Responsabile Ufficio Progettazione e Direzione Lavori Area Edilizia Direzione Lavori Pubblici e Manutenzioni Provincia di Genova</a:t>
            </a:r>
            <a:endParaRPr lang="it-IT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2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381750"/>
            <a:ext cx="441325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994AA25-4A63-41D1-9E22-7F7BA3C0695E}" type="slidenum">
              <a:rPr lang="it-IT" altLang="it-IT" sz="1200" b="1"/>
              <a:pPr eaLnBrk="1" hangingPunct="1">
                <a:defRPr/>
              </a:pPr>
              <a:t>20</a:t>
            </a:fld>
            <a:endParaRPr lang="it-IT" altLang="it-IT" sz="1200" b="1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23850" y="817563"/>
            <a:ext cx="8558213" cy="65563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>
              <a:spcAft>
                <a:spcPts val="300"/>
              </a:spcAft>
              <a:defRPr/>
            </a:pPr>
            <a:r>
              <a:rPr lang="it-IT" altLang="it-IT" sz="1400" b="1" dirty="0">
                <a:solidFill>
                  <a:srgbClr val="FF0000"/>
                </a:solidFill>
                <a:latin typeface="Comic Sans MS" pitchFamily="66" charset="0"/>
                <a:ea typeface="ＭＳ Ｐゴシック" charset="0"/>
              </a:rPr>
              <a:t>Global service Provincia di Genova 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-AUMENTO QUALI-QUANTITATIVO SERVIZI - </a:t>
            </a:r>
          </a:p>
        </p:txBody>
      </p:sp>
      <p:graphicFrame>
        <p:nvGraphicFramePr>
          <p:cNvPr id="8" name="Diagramma 7"/>
          <p:cNvGraphicFramePr/>
          <p:nvPr/>
        </p:nvGraphicFramePr>
        <p:xfrm>
          <a:off x="330027" y="1628800"/>
          <a:ext cx="3096344" cy="455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tangolo 13"/>
          <p:cNvSpPr/>
          <p:nvPr/>
        </p:nvSpPr>
        <p:spPr>
          <a:xfrm>
            <a:off x="3565525" y="2008188"/>
            <a:ext cx="5257800" cy="4176712"/>
          </a:xfrm>
          <a:prstGeom prst="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94176" tIns="15240" rIns="85344" bIns="15240"/>
          <a:lstStyle>
            <a:lvl1pPr marL="342900" indent="-342900" defTabSz="5334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14300" indent="-114300" defTabSz="5334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5334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5334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5334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endParaRPr lang="it-IT" altLang="it-IT" sz="12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  <a:buFontTx/>
              <a:buChar char="•"/>
              <a:defRPr/>
            </a:pPr>
            <a:r>
              <a:rPr lang="it-IT" altLang="it-IT" sz="1400" b="1" dirty="0" smtClean="0">
                <a:solidFill>
                  <a:srgbClr val="000000"/>
                </a:solidFill>
                <a:cs typeface="Arial" pitchFamily="34" charset="0"/>
              </a:rPr>
              <a:t>Rilevante  numero di interventi manutentivi  : 15.753 valore medio annuo </a:t>
            </a:r>
            <a:r>
              <a:rPr lang="it-IT" altLang="it-IT" sz="1200" i="1" dirty="0" smtClean="0">
                <a:solidFill>
                  <a:srgbClr val="000000"/>
                </a:solidFill>
                <a:cs typeface="Arial" pitchFamily="34" charset="0"/>
              </a:rPr>
              <a:t>(valori medi annui  : n. 7.002 di manutenzione riparativa - n. 8.471 di manutenzione programmata -  n. 280 di manutenzione straordinaria)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  <a:buFontTx/>
              <a:buChar char="•"/>
              <a:defRPr/>
            </a:pPr>
            <a:r>
              <a:rPr lang="it-IT" altLang="it-IT" sz="1400" b="1" dirty="0" smtClean="0">
                <a:solidFill>
                  <a:srgbClr val="000000"/>
                </a:solidFill>
                <a:cs typeface="Arial" pitchFamily="34" charset="0"/>
              </a:rPr>
              <a:t>Nuovi servizi di pulizia e igiene ambientale</a:t>
            </a:r>
            <a:r>
              <a:rPr lang="it-IT" altLang="it-IT" sz="1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altLang="it-IT" sz="1200" dirty="0" smtClean="0">
                <a:solidFill>
                  <a:srgbClr val="000000"/>
                </a:solidFill>
                <a:cs typeface="Arial" pitchFamily="34" charset="0"/>
              </a:rPr>
              <a:t>(derattizzazione, disinfestazione e disinfezione, Smaltimento rifiuti speciali e Raccolta differenziata negli uffici provinciali </a:t>
            </a:r>
            <a:r>
              <a:rPr lang="it-IT" altLang="it-IT" sz="1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altLang="it-IT" sz="1200" dirty="0" smtClean="0">
                <a:solidFill>
                  <a:srgbClr val="000000"/>
                </a:solidFill>
                <a:cs typeface="Arial" pitchFamily="34" charset="0"/>
              </a:rPr>
              <a:t>(raccolta carta, plastica e alluminio</a:t>
            </a:r>
            <a:r>
              <a:rPr lang="it-IT" altLang="it-IT" sz="110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  <a:buFontTx/>
              <a:buChar char="•"/>
              <a:defRPr/>
            </a:pPr>
            <a:r>
              <a:rPr lang="it-IT" altLang="it-IT" sz="1400" b="1" dirty="0" smtClean="0">
                <a:solidFill>
                  <a:srgbClr val="000000"/>
                </a:solidFill>
                <a:cs typeface="Arial" pitchFamily="34" charset="0"/>
              </a:rPr>
              <a:t>Piano straordinario di interventi di adeguamento degli impianti elevatori</a:t>
            </a:r>
            <a:r>
              <a:rPr lang="it-IT" altLang="it-IT" sz="1400" dirty="0" smtClean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it-IT" altLang="it-IT" sz="1200" dirty="0" smtClean="0">
                <a:solidFill>
                  <a:srgbClr val="000000"/>
                </a:solidFill>
                <a:cs typeface="Arial" pitchFamily="34" charset="0"/>
              </a:rPr>
              <a:t>(20 impianti) al fine di favorire un progressivo adeguamento normativo con l</a:t>
            </a:r>
            <a:r>
              <a:rPr lang="ja-JP" altLang="it-IT" sz="1200" dirty="0" smtClean="0">
                <a:solidFill>
                  <a:srgbClr val="000000"/>
                </a:solidFill>
                <a:cs typeface="Arial" pitchFamily="34" charset="0"/>
              </a:rPr>
              <a:t>’</a:t>
            </a:r>
            <a:r>
              <a:rPr lang="it-IT" altLang="ja-JP" sz="1200" dirty="0" smtClean="0">
                <a:solidFill>
                  <a:srgbClr val="000000"/>
                </a:solidFill>
                <a:cs typeface="Arial" pitchFamily="34" charset="0"/>
              </a:rPr>
              <a:t>obiettivo ulteriore di aumentare il livello prestazionale degli impianti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  <a:buFontTx/>
              <a:buChar char="•"/>
              <a:defRPr/>
            </a:pPr>
            <a:r>
              <a:rPr lang="it-IT" altLang="it-IT" sz="1400" b="1" dirty="0" smtClean="0">
                <a:solidFill>
                  <a:srgbClr val="000000"/>
                </a:solidFill>
                <a:cs typeface="Arial" pitchFamily="34" charset="0"/>
              </a:rPr>
              <a:t>Portierato fiduciario e Vigilanza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  <a:buFontTx/>
              <a:buChar char="•"/>
              <a:defRPr/>
            </a:pPr>
            <a:r>
              <a:rPr lang="it-IT" altLang="it-IT" sz="1200" dirty="0" smtClean="0">
                <a:solidFill>
                  <a:srgbClr val="000000"/>
                </a:solidFill>
                <a:cs typeface="Arial" pitchFamily="34" charset="0"/>
              </a:rPr>
              <a:t>Verifiche edili e  monitoraggi strutturali con emissione di </a:t>
            </a:r>
            <a:r>
              <a:rPr lang="it-IT" altLang="it-IT" sz="1200" b="1" dirty="0" smtClean="0">
                <a:solidFill>
                  <a:srgbClr val="000000"/>
                </a:solidFill>
                <a:cs typeface="Arial" pitchFamily="34" charset="0"/>
              </a:rPr>
              <a:t>Certificati semestrali di idoneità statica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  <a:buFontTx/>
              <a:buChar char="•"/>
              <a:defRPr/>
            </a:pPr>
            <a:r>
              <a:rPr lang="it-IT" altLang="it-IT" sz="1200" b="1" dirty="0" smtClean="0">
                <a:solidFill>
                  <a:srgbClr val="000000"/>
                </a:solidFill>
                <a:cs typeface="Arial" pitchFamily="34" charset="0"/>
              </a:rPr>
              <a:t>Rapporto ricognitivo e aggiornamenti catastali del patrimonio immobiliare </a:t>
            </a:r>
            <a:r>
              <a:rPr lang="it-IT" altLang="it-IT" sz="1200" dirty="0" smtClean="0">
                <a:solidFill>
                  <a:srgbClr val="000000"/>
                </a:solidFill>
                <a:cs typeface="Arial" pitchFamily="34" charset="0"/>
              </a:rPr>
              <a:t>in base alle necessità del Servizio Patrimonio e del Piano di alienazione degli immobili vigente e </a:t>
            </a:r>
            <a:r>
              <a:rPr lang="it-IT" altLang="it-IT" sz="1200" b="1" dirty="0" smtClean="0">
                <a:solidFill>
                  <a:srgbClr val="000000"/>
                </a:solidFill>
                <a:cs typeface="Arial" pitchFamily="34" charset="0"/>
              </a:rPr>
              <a:t>Verifiche di interesse culturale degli immobili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  <a:buFontTx/>
              <a:buChar char="•"/>
              <a:defRPr/>
            </a:pPr>
            <a:r>
              <a:rPr lang="it-IT" altLang="it-IT" sz="1200" dirty="0" smtClean="0">
                <a:solidFill>
                  <a:srgbClr val="000000"/>
                </a:solidFill>
                <a:cs typeface="Arial" pitchFamily="34" charset="0"/>
              </a:rPr>
              <a:t>Aggiornamento annuale e triennale </a:t>
            </a:r>
            <a:r>
              <a:rPr lang="it-IT" altLang="it-IT" sz="1200" b="1" dirty="0" smtClean="0">
                <a:solidFill>
                  <a:srgbClr val="000000"/>
                </a:solidFill>
                <a:cs typeface="Arial" pitchFamily="34" charset="0"/>
              </a:rPr>
              <a:t>Censimento Amianto</a:t>
            </a:r>
            <a:r>
              <a:rPr lang="it-IT" altLang="it-IT" sz="12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it-IT" altLang="it-IT" sz="1200" b="1" dirty="0" smtClean="0">
                <a:solidFill>
                  <a:srgbClr val="000000"/>
                </a:solidFill>
                <a:cs typeface="Arial" pitchFamily="34" charset="0"/>
              </a:rPr>
              <a:t>monitoraggio stato conservazione  e manutenzione , analisi,</a:t>
            </a:r>
            <a:r>
              <a:rPr lang="it-IT" altLang="it-IT" sz="12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altLang="it-IT" sz="1200" b="1" dirty="0" smtClean="0">
                <a:solidFill>
                  <a:srgbClr val="000000"/>
                </a:solidFill>
                <a:cs typeface="Arial" pitchFamily="34" charset="0"/>
              </a:rPr>
              <a:t>rimozione e  smaltimento</a:t>
            </a:r>
            <a:endParaRPr lang="it-IT" altLang="it-IT" sz="11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Tx/>
              <a:buChar char="•"/>
              <a:defRPr/>
            </a:pPr>
            <a:endParaRPr lang="it-IT" altLang="it-IT" sz="11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563888" y="1628800"/>
            <a:ext cx="5256584" cy="342311"/>
          </a:xfrm>
          <a:prstGeom prst="rect">
            <a:avLst/>
          </a:prstGeom>
          <a:solidFill>
            <a:schemeClr val="accent6">
              <a:lumMod val="75000"/>
              <a:alpha val="99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600" dirty="0"/>
              <a:t>Risultati in termini di </a:t>
            </a:r>
            <a:r>
              <a:rPr lang="it-IT" sz="1600" b="1" dirty="0"/>
              <a:t>maggiori servizi offerti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00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786813" y="6381750"/>
            <a:ext cx="3571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532BE78-2AA6-4059-9B8E-4F124280EC7C}" type="slidenum">
              <a:rPr lang="it-IT" altLang="it-IT" sz="1200" b="1"/>
              <a:pPr eaLnBrk="1" hangingPunct="1">
                <a:defRPr/>
              </a:pPr>
              <a:t>21</a:t>
            </a:fld>
            <a:endParaRPr lang="it-IT" altLang="it-IT" sz="1200" b="1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/>
          <a:srcRect t="9204"/>
          <a:stretch>
            <a:fillRect/>
          </a:stretch>
        </p:blipFill>
        <p:spPr bwMode="auto">
          <a:xfrm>
            <a:off x="496888" y="1954213"/>
            <a:ext cx="5292725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1557338"/>
            <a:ext cx="52705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5932488" y="1557338"/>
            <a:ext cx="2949575" cy="3397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2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Aft>
                <a:spcPct val="25000"/>
              </a:spcAft>
              <a:defRPr/>
            </a:pPr>
            <a:r>
              <a:rPr lang="it-IT" altLang="it-IT" sz="1400" dirty="0" smtClean="0">
                <a:solidFill>
                  <a:schemeClr val="tx1"/>
                </a:solidFill>
                <a:latin typeface="+mn-lt"/>
              </a:rPr>
              <a:t>ASSUNTORE (RTI aggiudicatario)</a:t>
            </a:r>
            <a:endParaRPr lang="it-IT" altLang="it-IT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6740525" y="1954213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altLang="it-IT" sz="1400" dirty="0">
                <a:latin typeface="+mn-lt"/>
              </a:rPr>
              <a:t>capogruppo</a:t>
            </a:r>
            <a:endParaRPr lang="it-IT" altLang="it-IT" sz="1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3560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5" t="64320" r="30893" b="16289"/>
          <a:stretch>
            <a:fillRect/>
          </a:stretch>
        </p:blipFill>
        <p:spPr bwMode="auto">
          <a:xfrm>
            <a:off x="6818313" y="2374900"/>
            <a:ext cx="111601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445000"/>
            <a:ext cx="1177925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7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2963" y="4264025"/>
            <a:ext cx="154781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7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7475" y="3382963"/>
            <a:ext cx="9445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74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5375" y="3449638"/>
            <a:ext cx="120015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035675" y="5683250"/>
            <a:ext cx="2828925" cy="60007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25000"/>
              </a:spcAft>
              <a:defRPr/>
            </a:pPr>
            <a:r>
              <a:rPr lang="it-IT" altLang="it-IT" sz="1200" b="1" dirty="0">
                <a:solidFill>
                  <a:schemeClr val="tx1"/>
                </a:solidFill>
              </a:rPr>
              <a:t>Imprese subappaltatrici lavori</a:t>
            </a:r>
          </a:p>
          <a:p>
            <a:pPr algn="ctr">
              <a:spcAft>
                <a:spcPct val="25000"/>
              </a:spcAft>
              <a:defRPr/>
            </a:pPr>
            <a:r>
              <a:rPr lang="it-IT" altLang="it-IT" sz="1200" b="1" dirty="0">
                <a:solidFill>
                  <a:schemeClr val="tx1"/>
                </a:solidFill>
              </a:rPr>
              <a:t>e altri subcontratti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7096125" y="5335588"/>
            <a:ext cx="623888" cy="288925"/>
          </a:xfrm>
          <a:prstGeom prst="downArrow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468313" y="817563"/>
            <a:ext cx="8413750" cy="65563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>
              <a:spcAft>
                <a:spcPts val="300"/>
              </a:spcAft>
              <a:defRPr/>
            </a:pPr>
            <a:r>
              <a:rPr lang="it-IT" altLang="it-IT" sz="1400" b="1" dirty="0">
                <a:solidFill>
                  <a:srgbClr val="FF0000"/>
                </a:solidFill>
                <a:latin typeface="Comic Sans MS" pitchFamily="66" charset="0"/>
                <a:ea typeface="ＭＳ Ｐゴシック" charset="0"/>
              </a:rPr>
              <a:t>Global service Provincia di Genova        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STRUTTURA ORGANIZZATIVA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6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05563"/>
            <a:ext cx="3952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3ADDB67-14D4-41C4-892E-ECAEB757507C}" type="slidenum">
              <a:rPr lang="it-IT" altLang="it-IT" sz="1200" b="1"/>
              <a:pPr eaLnBrk="1" hangingPunct="1">
                <a:defRPr/>
              </a:pPr>
              <a:t>22</a:t>
            </a:fld>
            <a:endParaRPr lang="it-IT" altLang="it-IT" sz="1200" b="1"/>
          </a:p>
        </p:txBody>
      </p:sp>
      <p:pic>
        <p:nvPicPr>
          <p:cNvPr id="24580" name="Immagin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0" t="12910" r="18555" b="4591"/>
          <a:stretch>
            <a:fillRect/>
          </a:stretch>
        </p:blipFill>
        <p:spPr bwMode="auto">
          <a:xfrm>
            <a:off x="423863" y="1481138"/>
            <a:ext cx="8324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06388" y="700088"/>
            <a:ext cx="8513762" cy="681037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it-IT" sz="1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 </a:t>
            </a:r>
          </a:p>
          <a:p>
            <a:pPr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sito Global Service Provincia di Genova    </a:t>
            </a:r>
            <a:r>
              <a:rPr lang="it-IT" altLang="it-IT" sz="2000" b="1" dirty="0">
                <a:solidFill>
                  <a:srgbClr val="FF0000"/>
                </a:solidFill>
                <a:latin typeface="Comic Sans MS" pitchFamily="66" charset="0"/>
              </a:rPr>
              <a:t>-  www.globalservice.org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5"/>
          <p:cNvSpPr>
            <a:spLocks noChangeShapeType="1"/>
          </p:cNvSpPr>
          <p:nvPr/>
        </p:nvSpPr>
        <p:spPr bwMode="auto">
          <a:xfrm>
            <a:off x="5148263" y="692150"/>
            <a:ext cx="3384550" cy="2889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6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8748713" y="6405563"/>
            <a:ext cx="39528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AE61D57-28D2-4412-B58C-9214056E134C}" type="slidenum">
              <a:rPr lang="it-IT" altLang="it-IT" sz="1200" b="1"/>
              <a:pPr eaLnBrk="1" hangingPunct="1">
                <a:defRPr/>
              </a:pPr>
              <a:t>23</a:t>
            </a:fld>
            <a:endParaRPr lang="it-IT" altLang="it-IT" sz="1200" b="1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4213" y="1639888"/>
            <a:ext cx="8064500" cy="452755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2"/>
                </a:solidFill>
                <a:latin typeface="Arial" charset="0"/>
              </a:defRPr>
            </a:lvl1pPr>
            <a:lvl2pPr marL="828675" indent="-285750" eaLnBrk="0" hangingPunct="0">
              <a:defRPr sz="1200" b="1">
                <a:solidFill>
                  <a:schemeClr val="tx2"/>
                </a:solidFill>
                <a:latin typeface="Arial" charset="0"/>
              </a:defRPr>
            </a:lvl2pPr>
            <a:lvl3pPr marL="1236663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3pPr>
            <a:lvl4pPr marL="164465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25000"/>
              </a:spcAft>
              <a:defRPr/>
            </a:pPr>
            <a:endParaRPr lang="it-IT" altLang="it-IT" sz="8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spcAft>
                <a:spcPct val="25000"/>
              </a:spcAft>
              <a:defRPr/>
            </a:pPr>
            <a:endParaRPr lang="it-IT" altLang="it-IT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spcAft>
                <a:spcPct val="25000"/>
              </a:spcAft>
              <a:defRPr/>
            </a:pPr>
            <a:endParaRPr lang="it-IT" altLang="it-IT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spcAft>
                <a:spcPct val="25000"/>
              </a:spcAft>
              <a:defRPr/>
            </a:pPr>
            <a:endParaRPr lang="it-IT" altLang="it-IT" sz="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spcAft>
                <a:spcPct val="25000"/>
              </a:spcAft>
              <a:defRPr/>
            </a:pPr>
            <a:r>
              <a:rPr lang="it-IT" altLang="it-IT" dirty="0" smtClean="0">
                <a:solidFill>
                  <a:schemeClr val="tx1"/>
                </a:solidFill>
                <a:latin typeface="Comic Sans MS" pitchFamily="66" charset="0"/>
              </a:rPr>
              <a:t>PROVINCIA </a:t>
            </a:r>
            <a:r>
              <a:rPr lang="it-IT" altLang="it-IT" dirty="0">
                <a:solidFill>
                  <a:schemeClr val="tx1"/>
                </a:solidFill>
                <a:latin typeface="Comic Sans MS" pitchFamily="66" charset="0"/>
              </a:rPr>
              <a:t>DI GENOVA</a:t>
            </a:r>
          </a:p>
          <a:p>
            <a:pPr algn="ctr" eaLnBrk="1" hangingPunct="1">
              <a:spcAft>
                <a:spcPct val="25000"/>
              </a:spcAft>
              <a:defRPr/>
            </a:pPr>
            <a:r>
              <a:rPr lang="it-IT" altLang="it-IT" dirty="0">
                <a:solidFill>
                  <a:schemeClr val="tx1"/>
                </a:solidFill>
                <a:latin typeface="Comic Sans MS" pitchFamily="66" charset="0"/>
              </a:rPr>
              <a:t>DIREZIONE LAVORI PUBBLICI E MANUTENZIONI </a:t>
            </a:r>
            <a:endParaRPr lang="it-IT" altLang="it-IT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spcAft>
                <a:spcPct val="25000"/>
              </a:spcAft>
              <a:defRPr/>
            </a:pPr>
            <a:r>
              <a:rPr lang="it-IT" altLang="it-IT" dirty="0" smtClean="0">
                <a:solidFill>
                  <a:schemeClr val="tx1"/>
                </a:solidFill>
                <a:latin typeface="Comic Sans MS" pitchFamily="66" charset="0"/>
              </a:rPr>
              <a:t>AREA EDILIZIA</a:t>
            </a:r>
            <a:endParaRPr lang="it-IT" altLang="it-IT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spcAft>
                <a:spcPct val="60000"/>
              </a:spcAft>
              <a:defRPr/>
            </a:pPr>
            <a:r>
              <a:rPr lang="it-IT" altLang="it-IT" dirty="0">
                <a:solidFill>
                  <a:schemeClr val="tx1"/>
                </a:solidFill>
                <a:latin typeface="Comic Sans MS" pitchFamily="66" charset="0"/>
              </a:rPr>
              <a:t>Largo Cattanei, 3 – 16147 </a:t>
            </a:r>
            <a:r>
              <a:rPr lang="it-IT" altLang="it-IT" dirty="0" smtClean="0">
                <a:solidFill>
                  <a:schemeClr val="tx1"/>
                </a:solidFill>
                <a:latin typeface="Comic Sans MS" pitchFamily="66" charset="0"/>
              </a:rPr>
              <a:t>Genova</a:t>
            </a:r>
          </a:p>
          <a:p>
            <a:pPr marL="174625" eaLnBrk="1" hangingPunct="1">
              <a:spcAft>
                <a:spcPts val="0"/>
              </a:spcAft>
              <a:defRPr/>
            </a:pPr>
            <a:endParaRPr lang="it-IT" altLang="it-IT" sz="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74625" eaLnBrk="1" hangingPunct="1">
              <a:spcAft>
                <a:spcPts val="0"/>
              </a:spcAft>
              <a:defRPr/>
            </a:pPr>
            <a:endParaRPr lang="it-IT" altLang="it-IT" sz="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74625" algn="ctr" eaLnBrk="1" hangingPunct="1">
              <a:spcAft>
                <a:spcPts val="300"/>
              </a:spcAft>
              <a:defRPr/>
            </a:pPr>
            <a:r>
              <a:rPr lang="it-IT" altLang="it-IT" sz="1600" dirty="0" smtClean="0">
                <a:solidFill>
                  <a:srgbClr val="FF0000"/>
                </a:solidFill>
                <a:latin typeface="Comic Sans MS" pitchFamily="66" charset="0"/>
              </a:rPr>
              <a:t>- Arch. Roberta BURRONI – </a:t>
            </a:r>
          </a:p>
          <a:p>
            <a:pPr marL="174625" algn="ctr" eaLnBrk="1" hangingPunct="1">
              <a:spcAft>
                <a:spcPts val="300"/>
              </a:spcAft>
              <a:defRPr/>
            </a:pPr>
            <a:r>
              <a:rPr lang="it-IT" altLang="it-IT" sz="1400" dirty="0" smtClean="0">
                <a:latin typeface="Comic Sans MS" pitchFamily="66" charset="0"/>
              </a:rPr>
              <a:t>Responsabile Ufficio Progettazione e Direzione Lavori</a:t>
            </a:r>
          </a:p>
          <a:p>
            <a:pPr marL="174625" algn="ctr" eaLnBrk="1" hangingPunct="1">
              <a:spcAft>
                <a:spcPts val="300"/>
              </a:spcAft>
              <a:defRPr/>
            </a:pPr>
            <a:r>
              <a:rPr lang="it-IT" altLang="it-IT" sz="1400" dirty="0">
                <a:latin typeface="Comic Sans MS" pitchFamily="66" charset="0"/>
              </a:rPr>
              <a:t>Tel. </a:t>
            </a:r>
            <a:r>
              <a:rPr lang="it-IT" altLang="it-IT" sz="1400" dirty="0" smtClean="0">
                <a:latin typeface="Comic Sans MS" pitchFamily="66" charset="0"/>
              </a:rPr>
              <a:t>0105499763  – </a:t>
            </a:r>
            <a:r>
              <a:rPr lang="it-IT" altLang="it-IT" sz="1400" dirty="0" err="1" smtClean="0">
                <a:latin typeface="Comic Sans MS" pitchFamily="66" charset="0"/>
              </a:rPr>
              <a:t>Tel.cell</a:t>
            </a:r>
            <a:r>
              <a:rPr lang="it-IT" altLang="it-IT" sz="1400" dirty="0" smtClean="0">
                <a:latin typeface="Comic Sans MS" pitchFamily="66" charset="0"/>
              </a:rPr>
              <a:t>. 3357475761</a:t>
            </a:r>
            <a:endParaRPr lang="it-IT" altLang="it-IT" sz="1400" dirty="0">
              <a:latin typeface="Comic Sans MS" pitchFamily="66" charset="0"/>
            </a:endParaRPr>
          </a:p>
          <a:p>
            <a:pPr marL="174625" algn="ctr" eaLnBrk="1" hangingPunct="1">
              <a:spcAft>
                <a:spcPts val="0"/>
              </a:spcAft>
              <a:defRPr/>
            </a:pPr>
            <a:r>
              <a:rPr lang="it-IT" altLang="it-IT" sz="1400" dirty="0">
                <a:latin typeface="Comic Sans MS" pitchFamily="66" charset="0"/>
              </a:rPr>
              <a:t>E-mail : </a:t>
            </a:r>
            <a:r>
              <a:rPr lang="it-IT" altLang="it-IT" sz="1400" i="1" dirty="0" smtClean="0">
                <a:latin typeface="Comic Sans MS" pitchFamily="66" charset="0"/>
              </a:rPr>
              <a:t>burroni@provincia.genova.it</a:t>
            </a:r>
            <a:r>
              <a:rPr lang="it-IT" altLang="it-IT" sz="1400" dirty="0">
                <a:latin typeface="Comic Sans MS" pitchFamily="66" charset="0"/>
              </a:rPr>
              <a:t> </a:t>
            </a:r>
          </a:p>
          <a:p>
            <a:pPr marL="174625" algn="ctr" eaLnBrk="1" hangingPunct="1">
              <a:spcAft>
                <a:spcPts val="0"/>
              </a:spcAft>
              <a:defRPr/>
            </a:pPr>
            <a:endParaRPr lang="it-IT" altLang="it-IT" sz="1400" dirty="0">
              <a:latin typeface="Comic Sans MS" pitchFamily="66" charset="0"/>
            </a:endParaRPr>
          </a:p>
          <a:p>
            <a:pPr marL="174625" algn="ctr" eaLnBrk="1" hangingPunct="1">
              <a:spcAft>
                <a:spcPts val="300"/>
              </a:spcAft>
              <a:defRPr/>
            </a:pPr>
            <a:r>
              <a:rPr lang="it-IT" altLang="it-IT" sz="1600" dirty="0" smtClean="0">
                <a:solidFill>
                  <a:srgbClr val="FF0000"/>
                </a:solidFill>
                <a:latin typeface="Comic Sans MS" pitchFamily="66" charset="0"/>
              </a:rPr>
              <a:t>- Dott. Francesco SCRIVA -</a:t>
            </a:r>
          </a:p>
          <a:p>
            <a:pPr marL="174625" algn="ctr" eaLnBrk="1" hangingPunct="1">
              <a:spcAft>
                <a:spcPts val="300"/>
              </a:spcAft>
              <a:defRPr/>
            </a:pPr>
            <a:r>
              <a:rPr lang="it-IT" altLang="it-IT" sz="1400" dirty="0" smtClean="0">
                <a:latin typeface="Comic Sans MS" pitchFamily="66" charset="0"/>
              </a:rPr>
              <a:t>Responsabile Commessa Global service – Responsabile Ufficio Amministrativo LLPP</a:t>
            </a:r>
            <a:endParaRPr lang="it-IT" altLang="it-IT" sz="1400" dirty="0">
              <a:latin typeface="Comic Sans MS" pitchFamily="66" charset="0"/>
            </a:endParaRPr>
          </a:p>
          <a:p>
            <a:pPr marL="174625" algn="ctr" eaLnBrk="1" hangingPunct="1">
              <a:spcAft>
                <a:spcPts val="300"/>
              </a:spcAft>
              <a:defRPr/>
            </a:pPr>
            <a:r>
              <a:rPr lang="it-IT" altLang="it-IT" sz="1400" dirty="0" smtClean="0">
                <a:latin typeface="Comic Sans MS" pitchFamily="66" charset="0"/>
              </a:rPr>
              <a:t>Tel. 0105499753–736 - </a:t>
            </a:r>
            <a:r>
              <a:rPr lang="it-IT" altLang="it-IT" sz="1400" dirty="0" err="1" smtClean="0">
                <a:latin typeface="Comic Sans MS" pitchFamily="66" charset="0"/>
              </a:rPr>
              <a:t>Tel.cell</a:t>
            </a:r>
            <a:r>
              <a:rPr lang="it-IT" altLang="it-IT" sz="1400" dirty="0" smtClean="0">
                <a:latin typeface="Comic Sans MS" pitchFamily="66" charset="0"/>
              </a:rPr>
              <a:t>. 3357475764</a:t>
            </a:r>
            <a:endParaRPr lang="it-IT" altLang="it-IT" sz="1400" dirty="0">
              <a:latin typeface="Comic Sans MS" pitchFamily="66" charset="0"/>
            </a:endParaRPr>
          </a:p>
          <a:p>
            <a:pPr marL="174625" algn="ctr" eaLnBrk="1" hangingPunct="1">
              <a:spcAft>
                <a:spcPts val="0"/>
              </a:spcAft>
              <a:defRPr/>
            </a:pPr>
            <a:r>
              <a:rPr lang="it-IT" altLang="it-IT" sz="1400" dirty="0">
                <a:latin typeface="Comic Sans MS" pitchFamily="66" charset="0"/>
              </a:rPr>
              <a:t>E-mail : </a:t>
            </a:r>
            <a:r>
              <a:rPr lang="it-IT" altLang="it-IT" sz="1400" i="1" dirty="0">
                <a:latin typeface="Comic Sans MS" pitchFamily="66" charset="0"/>
              </a:rPr>
              <a:t>fscriva@provincia.genova.it</a:t>
            </a:r>
            <a:r>
              <a:rPr lang="it-IT" altLang="it-IT" sz="1400" dirty="0">
                <a:latin typeface="Comic Sans MS" pitchFamily="66" charset="0"/>
              </a:rPr>
              <a:t> </a:t>
            </a:r>
            <a:endParaRPr lang="it-IT" altLang="it-IT" sz="1400" dirty="0" smtClean="0">
              <a:latin typeface="Comic Sans MS" pitchFamily="66" charset="0"/>
            </a:endParaRPr>
          </a:p>
          <a:p>
            <a:pPr marL="174625" algn="ctr" eaLnBrk="1" hangingPunct="1">
              <a:spcAft>
                <a:spcPts val="0"/>
              </a:spcAft>
              <a:defRPr/>
            </a:pPr>
            <a:endParaRPr lang="it-IT" altLang="it-IT" sz="800" dirty="0" smtClean="0">
              <a:latin typeface="Comic Sans MS" pitchFamily="66" charset="0"/>
            </a:endParaRPr>
          </a:p>
        </p:txBody>
      </p:sp>
      <p:sp>
        <p:nvSpPr>
          <p:cNvPr id="14" name="CasellaDiTesto 16"/>
          <p:cNvSpPr txBox="1">
            <a:spLocks noChangeArrowheads="1"/>
          </p:cNvSpPr>
          <p:nvPr/>
        </p:nvSpPr>
        <p:spPr bwMode="auto">
          <a:xfrm>
            <a:off x="684213" y="1006475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  <a:latin typeface="Comic Sans MS" pitchFamily="66" charset="0"/>
              </a:rPr>
              <a:t>GRAZIE PER LA CORTESE ATTENZIONE</a:t>
            </a:r>
          </a:p>
        </p:txBody>
      </p:sp>
      <p:pic>
        <p:nvPicPr>
          <p:cNvPr id="25606" name="Picture 17" descr="200px-Provincia_di_Genova-Stem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679575"/>
            <a:ext cx="8953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2915816" y="1484784"/>
          <a:ext cx="58326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/>
          <p:cNvGraphicFramePr/>
          <p:nvPr/>
        </p:nvGraphicFramePr>
        <p:xfrm>
          <a:off x="0" y="2780928"/>
          <a:ext cx="27718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0825" y="692150"/>
            <a:ext cx="8642350" cy="7239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PRINCIPI E VALORI DELLA MANUTENZIONE-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893175" y="6381750"/>
            <a:ext cx="223838" cy="365125"/>
          </a:xfrm>
        </p:spPr>
        <p:txBody>
          <a:bodyPr/>
          <a:lstStyle/>
          <a:p>
            <a:pPr>
              <a:defRPr/>
            </a:pPr>
            <a:fld id="{C0E8AE7A-8443-48CE-A5F1-1A62EF09943A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" name="Segnaposto piè di pagina 7"/>
          <p:cNvSpPr txBox="1">
            <a:spLocks/>
          </p:cNvSpPr>
          <p:nvPr/>
        </p:nvSpPr>
        <p:spPr>
          <a:xfrm>
            <a:off x="0" y="5876925"/>
            <a:ext cx="9144000" cy="650875"/>
          </a:xfrm>
          <a:prstGeom prst="rect">
            <a:avLst/>
          </a:prstGeom>
          <a:ln>
            <a:noFill/>
            <a:prstDash val="sysDot"/>
          </a:ln>
        </p:spPr>
        <p:txBody>
          <a:bodyPr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100" b="1" dirty="0" smtClean="0">
                <a:solidFill>
                  <a:schemeClr val="accent2">
                    <a:lumMod val="75000"/>
                  </a:schemeClr>
                </a:solidFill>
              </a:rPr>
              <a:t>Arch. Roberta Burroni - Responsabile Ufficio Progettazione e Direzione Lavori Area Edilizia Direzione Lavori Pubblici e Manutenzioni Provincia di Genova</a:t>
            </a:r>
            <a:endParaRPr lang="it-IT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395536" y="1700808"/>
          <a:ext cx="83899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611560" y="1412776"/>
            <a:ext cx="82089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UNA CRITICITA’ STORICA  DELLA MANUTENZIONE</a:t>
            </a:r>
          </a:p>
        </p:txBody>
      </p:sp>
      <p:pic>
        <p:nvPicPr>
          <p:cNvPr id="6148" name="Picture 2" descr="C:\Users\Roberta\AppData\Local\Microsoft\Windows\INetCache\IE\3HS1BO38\MC9004404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924175"/>
            <a:ext cx="9398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Users\Roberta\AppData\Local\Microsoft\Windows\INetCache\IE\2WAHT0QE\MC90044045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22600"/>
            <a:ext cx="8731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50825" y="692150"/>
            <a:ext cx="8642350" cy="7239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PRINCIPI E VALORI DELLA MANUTENZIONE-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89988" y="6381750"/>
            <a:ext cx="298450" cy="365125"/>
          </a:xfrm>
        </p:spPr>
        <p:txBody>
          <a:bodyPr/>
          <a:lstStyle/>
          <a:p>
            <a:pPr>
              <a:defRPr/>
            </a:pPr>
            <a:fld id="{1BF5E096-908C-43E2-BCA5-8E93DEF9352C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Segnaposto piè di pagina 7"/>
          <p:cNvSpPr txBox="1">
            <a:spLocks/>
          </p:cNvSpPr>
          <p:nvPr/>
        </p:nvSpPr>
        <p:spPr>
          <a:xfrm>
            <a:off x="0" y="5876925"/>
            <a:ext cx="9144000" cy="650875"/>
          </a:xfrm>
          <a:prstGeom prst="rect">
            <a:avLst/>
          </a:prstGeom>
          <a:ln>
            <a:noFill/>
            <a:prstDash val="sysDot"/>
          </a:ln>
        </p:spPr>
        <p:txBody>
          <a:bodyPr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100" b="1" dirty="0" smtClean="0">
                <a:solidFill>
                  <a:schemeClr val="accent2">
                    <a:lumMod val="75000"/>
                  </a:schemeClr>
                </a:solidFill>
              </a:rPr>
              <a:t>Arch. Roberta Burroni - Responsabile Ufficio Progettazione e Direzione Lavori Area Edilizia Direzione Lavori Pubblici e Manutenzioni Provincia di Genova</a:t>
            </a:r>
            <a:endParaRPr lang="it-IT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7"/>
          <p:cNvSpPr txBox="1">
            <a:spLocks/>
          </p:cNvSpPr>
          <p:nvPr/>
        </p:nvSpPr>
        <p:spPr>
          <a:xfrm>
            <a:off x="0" y="5876925"/>
            <a:ext cx="9144000" cy="650875"/>
          </a:xfrm>
          <a:prstGeom prst="rect">
            <a:avLst/>
          </a:prstGeom>
          <a:ln>
            <a:noFill/>
            <a:prstDash val="sysDot"/>
          </a:ln>
        </p:spPr>
        <p:txBody>
          <a:bodyPr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100" b="1" dirty="0" smtClean="0">
                <a:solidFill>
                  <a:schemeClr val="accent2">
                    <a:lumMod val="75000"/>
                  </a:schemeClr>
                </a:solidFill>
              </a:rPr>
              <a:t>Arch. Roberta Burroni - Responsabile Ufficio Progettazione e Direzione Lavori Area Edilizia Direzione Lavori Pubblici e Manutenzioni Provincia di Genova</a:t>
            </a:r>
            <a:endParaRPr lang="it-IT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50825" y="692150"/>
            <a:ext cx="8642350" cy="7239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-ASPETTI GESTIONALI: “LA </a:t>
            </a:r>
            <a:r>
              <a:rPr lang="it-IT" altLang="it-IT" sz="1600" b="1" dirty="0" err="1">
                <a:solidFill>
                  <a:srgbClr val="FF0000"/>
                </a:solidFill>
                <a:latin typeface="Comic Sans MS" pitchFamily="66" charset="0"/>
              </a:rPr>
              <a:t>VARIABILE…UMANA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”-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845550" y="6467475"/>
            <a:ext cx="298450" cy="365125"/>
          </a:xfrm>
        </p:spPr>
        <p:txBody>
          <a:bodyPr/>
          <a:lstStyle/>
          <a:p>
            <a:pPr>
              <a:defRPr/>
            </a:pPr>
            <a:fld id="{06077560-DE2E-40BE-9C61-993B0CA8DAED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717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7850188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5"/>
          <p:cNvGrpSpPr>
            <a:grpSpLocks noChangeAspect="1"/>
          </p:cNvGrpSpPr>
          <p:nvPr/>
        </p:nvGrpSpPr>
        <p:grpSpPr bwMode="auto">
          <a:xfrm>
            <a:off x="866775" y="1439863"/>
            <a:ext cx="7265988" cy="4435475"/>
            <a:chOff x="748" y="935"/>
            <a:chExt cx="4577" cy="2794"/>
          </a:xfrm>
        </p:grpSpPr>
        <p:pic>
          <p:nvPicPr>
            <p:cNvPr id="8205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935"/>
              <a:ext cx="4577" cy="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AutoShape 14"/>
            <p:cNvSpPr>
              <a:spLocks noChangeAspect="1" noChangeArrowheads="1" noTextEdit="1"/>
            </p:cNvSpPr>
            <p:nvPr/>
          </p:nvSpPr>
          <p:spPr bwMode="auto">
            <a:xfrm>
              <a:off x="748" y="935"/>
              <a:ext cx="4173" cy="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" name="Segnaposto piè di pagina 7"/>
          <p:cNvSpPr txBox="1">
            <a:spLocks/>
          </p:cNvSpPr>
          <p:nvPr/>
        </p:nvSpPr>
        <p:spPr>
          <a:xfrm>
            <a:off x="0" y="5876925"/>
            <a:ext cx="9144000" cy="650875"/>
          </a:xfrm>
          <a:prstGeom prst="rect">
            <a:avLst/>
          </a:prstGeom>
          <a:ln>
            <a:noFill/>
            <a:prstDash val="sysDot"/>
          </a:ln>
        </p:spPr>
        <p:txBody>
          <a:bodyPr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100" b="1" dirty="0" smtClean="0">
                <a:solidFill>
                  <a:schemeClr val="accent2">
                    <a:lumMod val="75000"/>
                  </a:schemeClr>
                </a:solidFill>
              </a:rPr>
              <a:t>Arch. Roberta Burroni - Responsabile Ufficio Progettazione e Direzione Lavori Area Edilizia Direzione Lavori Pubblici e Manutenzioni Provincia di Genova</a:t>
            </a:r>
            <a:endParaRPr lang="it-IT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250825" y="4724400"/>
          <a:ext cx="8569325" cy="13684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569325"/>
              </a:tblGrid>
              <a:tr h="1368425">
                <a:tc>
                  <a:txBody>
                    <a:bodyPr/>
                    <a:lstStyle/>
                    <a:p>
                      <a:pPr algn="ctr"/>
                      <a:r>
                        <a:rPr lang="it-IT" sz="1700" dirty="0" smtClean="0"/>
                        <a:t>Fare bene manutenzione e sicurezza presuppone anche  </a:t>
                      </a:r>
                      <a:r>
                        <a:rPr lang="it-IT" sz="1700" dirty="0" smtClean="0">
                          <a:solidFill>
                            <a:srgbClr val="002060"/>
                          </a:solidFill>
                        </a:rPr>
                        <a:t>l'adesione ad un sistema di valori che deve essere profondamente interiorizzato nell'individuo</a:t>
                      </a:r>
                      <a:r>
                        <a:rPr lang="it-IT" sz="1700" dirty="0" smtClean="0"/>
                        <a:t>. </a:t>
                      </a:r>
                    </a:p>
                    <a:p>
                      <a:pPr algn="ctr"/>
                      <a:r>
                        <a:rPr lang="it-IT" sz="1700" dirty="0" smtClean="0"/>
                        <a:t>Lo </a:t>
                      </a:r>
                      <a:r>
                        <a:rPr lang="it-IT" sz="17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hlinkClick r:id="rId3" tooltip="Sviluppo sostenibile"/>
                        </a:rPr>
                        <a:t>sviluppo sostenibile</a:t>
                      </a:r>
                      <a:r>
                        <a:rPr lang="it-IT" sz="17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sarà possibile solo quando la </a:t>
                      </a:r>
                      <a:r>
                        <a:rPr lang="it-IT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 tooltip="Cultura manutentiva"/>
                        </a:rPr>
                        <a:t>cultura manutentiva</a:t>
                      </a:r>
                      <a:r>
                        <a:rPr lang="it-IT" sz="17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e tutto quel che ne consegue, diventerà un valore condiviso </a:t>
                      </a:r>
                      <a:r>
                        <a:rPr lang="it-IT" sz="1700" dirty="0" smtClean="0"/>
                        <a:t>fra tutti i cittadini.</a:t>
                      </a:r>
                      <a:endParaRPr lang="it-IT" sz="1700" dirty="0"/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50825" y="692150"/>
            <a:ext cx="8642350" cy="7239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-ASPETTI GESTIONALI: “LA </a:t>
            </a:r>
            <a:r>
              <a:rPr lang="it-IT" altLang="it-IT" sz="1600" b="1" dirty="0" err="1">
                <a:solidFill>
                  <a:srgbClr val="FF0000"/>
                </a:solidFill>
                <a:latin typeface="Comic Sans MS" pitchFamily="66" charset="0"/>
              </a:rPr>
              <a:t>VARIABILE…UMANA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”-</a:t>
            </a:r>
          </a:p>
        </p:txBody>
      </p:sp>
      <p:pic>
        <p:nvPicPr>
          <p:cNvPr id="8203" name="Picture 12" descr="C:\Users\Roberta\AppData\Local\Microsoft\Windows\INetCache\IE\448JQZO3\MC9002908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27368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845550" y="6345238"/>
            <a:ext cx="298450" cy="365125"/>
          </a:xfrm>
        </p:spPr>
        <p:txBody>
          <a:bodyPr/>
          <a:lstStyle/>
          <a:p>
            <a:pPr>
              <a:defRPr/>
            </a:pPr>
            <a:fld id="{A6C851DB-C79B-4087-8026-1A433901690F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484784"/>
            <a:ext cx="914400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Negli anni ‘90 le norme sulla sicurezza sui luoghi di lavoro riportano l’uomo al centro dello spazio costruito e le attività manutentive evolvono a sistema, quale indispensabile presidio obbligatorio atto a garantire la sicurezza e i requisiti di adeguatezza all’uso degli edifici alle attività che in essi vengono ospitate</a:t>
            </a:r>
            <a:endParaRPr lang="it-IT" sz="15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9219" name="Immagine 4" descr="https://encrypted-tbn3.gstatic.com/images?q=tbn:ANd9GcSddZZcuJiuba3yCB8UejZLoHX0AJYBXEdtYm10Rg3Jo48EhzaT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2873" r="23795" b="5173"/>
          <a:stretch>
            <a:fillRect/>
          </a:stretch>
        </p:blipFill>
        <p:spPr bwMode="auto">
          <a:xfrm>
            <a:off x="1979613" y="2349500"/>
            <a:ext cx="173672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magine 5" descr="https://encrypted-tbn2.gstatic.com/images?q=tbn:ANd9GcTVZyheU_PEMbcjjDcaA6BSViOTxSmtqOz65aqyG7BXc8KmxsPP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9500"/>
            <a:ext cx="10810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magine 6" descr="https://encrypted-tbn2.gstatic.com/images?q=tbn:ANd9GcQdpFX9kvtaVfERb7yy5oF7ei1fPf0tkj7sZRs3ypkq-u0mTzW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19542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ma 7"/>
          <p:cNvGraphicFramePr/>
          <p:nvPr/>
        </p:nvGraphicFramePr>
        <p:xfrm>
          <a:off x="442981" y="4188906"/>
          <a:ext cx="8474712" cy="190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Segnaposto piè di pagina 7"/>
          <p:cNvSpPr txBox="1">
            <a:spLocks/>
          </p:cNvSpPr>
          <p:nvPr/>
        </p:nvSpPr>
        <p:spPr>
          <a:xfrm>
            <a:off x="0" y="5949950"/>
            <a:ext cx="9144000" cy="504825"/>
          </a:xfrm>
          <a:prstGeom prst="rect">
            <a:avLst/>
          </a:prstGeom>
          <a:ln>
            <a:noFill/>
            <a:prstDash val="sysDot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Arch. Roberta Burroni - Responsabile Ufficio Progettazione e Direzione Lavori Area Edilizia Direzione Lavori Pubblici e Manutenzioni Provincia di Genova</a:t>
            </a:r>
            <a:endParaRPr lang="it-IT" sz="11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50825" y="658813"/>
            <a:ext cx="8642350" cy="790575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-MANUTENZIONE </a:t>
            </a:r>
            <a:r>
              <a:rPr lang="it-IT" altLang="it-IT" sz="2000" b="1" dirty="0">
                <a:solidFill>
                  <a:srgbClr val="FF0000"/>
                </a:solidFill>
                <a:latin typeface="Comic Sans MS" pitchFamily="66" charset="0"/>
              </a:rPr>
              <a:t>E’ 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SICUREZZA-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891588" y="6381750"/>
            <a:ext cx="225425" cy="365125"/>
          </a:xfrm>
        </p:spPr>
        <p:txBody>
          <a:bodyPr/>
          <a:lstStyle/>
          <a:p>
            <a:pPr>
              <a:defRPr/>
            </a:pPr>
            <a:fld id="{F11D9C1D-B029-45EB-810C-1CB206C3D716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1397000"/>
            <a:ext cx="82089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Da domani progetteremo così: ma cosa facciamo  con gli edifici che abbiamo oggi?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50825" y="673100"/>
            <a:ext cx="8642350" cy="7239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it-IT" altLang="it-IT" sz="1600" b="1" cap="all" dirty="0">
                <a:solidFill>
                  <a:srgbClr val="FF0000"/>
                </a:solidFill>
                <a:latin typeface="Comic Sans MS" pitchFamily="66" charset="0"/>
              </a:rPr>
              <a:t>Criticità tipiche di una pubblica amministrazione</a:t>
            </a: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</a:t>
            </a:r>
          </a:p>
        </p:txBody>
      </p:sp>
      <p:graphicFrame>
        <p:nvGraphicFramePr>
          <p:cNvPr id="6" name="Diagramma 5"/>
          <p:cNvGraphicFramePr/>
          <p:nvPr/>
        </p:nvGraphicFramePr>
        <p:xfrm>
          <a:off x="250825" y="1772816"/>
          <a:ext cx="87843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5" name="Picture 3" descr="C:\Users\Roberta\AppData\Local\Microsoft\Windows\INetCache\IE\OFETX3FW\MC90044202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724400"/>
            <a:ext cx="10779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74113" y="6381750"/>
            <a:ext cx="369887" cy="365125"/>
          </a:xfrm>
        </p:spPr>
        <p:txBody>
          <a:bodyPr/>
          <a:lstStyle/>
          <a:p>
            <a:pPr>
              <a:defRPr/>
            </a:pPr>
            <a:fld id="{FB710DA6-A53A-4C89-926D-E5844B737489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 txBox="1">
            <a:spLocks/>
          </p:cNvSpPr>
          <p:nvPr/>
        </p:nvSpPr>
        <p:spPr>
          <a:xfrm>
            <a:off x="0" y="5949950"/>
            <a:ext cx="9144000" cy="504825"/>
          </a:xfrm>
          <a:prstGeom prst="rect">
            <a:avLst/>
          </a:prstGeom>
          <a:ln>
            <a:noFill/>
            <a:prstDash val="sysDot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Arch. Roberta Burroni - Responsabile Ufficio Progettazione e Direzione Lavori Area Edilizia Direzione Lavori Pubblici e Manutenzioni Provincia di Genova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1484784"/>
            <a:ext cx="8208912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La manutenzione si evidenzia quale attività complessa per il cui svolgimento è necessario raccogliere, archiviare, elaborare, utilizzare ed aggiornare le informazioni necessarie per l'impostazione, l'attuazione e la gestione del servizio di manutenzione. </a:t>
            </a: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E’ un PROCESSO INTEGRATO che entra in relazione con più attori e con più funzioni/attività che dev’essere pianificato, programmato, gestito e che richiede:</a:t>
            </a:r>
          </a:p>
          <a:p>
            <a:pPr algn="ctr">
              <a:defRPr/>
            </a:pP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620289" y="3356992"/>
          <a:ext cx="8267815" cy="270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0825" y="692150"/>
            <a:ext cx="8642350" cy="7239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it-IT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MANUTENZIONE DELLA SCUOLA SI-CURA</a:t>
            </a:r>
          </a:p>
          <a:p>
            <a:pPr algn="ctr">
              <a:defRPr/>
            </a:pPr>
            <a:r>
              <a:rPr lang="it-IT" altLang="it-IT" sz="1600" b="1" dirty="0">
                <a:solidFill>
                  <a:srgbClr val="FF0000"/>
                </a:solidFill>
                <a:latin typeface="Comic Sans MS" pitchFamily="66" charset="0"/>
              </a:rPr>
              <a:t>- Il PROCESSO MANUTENTIVO – ciclo di vita utile edificio-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812213" y="6381750"/>
            <a:ext cx="298450" cy="365125"/>
          </a:xfrm>
        </p:spPr>
        <p:txBody>
          <a:bodyPr/>
          <a:lstStyle/>
          <a:p>
            <a:pPr>
              <a:defRPr/>
            </a:pPr>
            <a:fld id="{C9A0A84E-A21C-4536-93D7-B9C2E08DC108}" type="slidenum">
              <a:rPr lang="it-IT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" name="Segnaposto piè di pagina 7"/>
          <p:cNvSpPr txBox="1">
            <a:spLocks/>
          </p:cNvSpPr>
          <p:nvPr/>
        </p:nvSpPr>
        <p:spPr>
          <a:xfrm>
            <a:off x="0" y="5949950"/>
            <a:ext cx="9144000" cy="504825"/>
          </a:xfrm>
          <a:prstGeom prst="rect">
            <a:avLst/>
          </a:prstGeom>
          <a:ln>
            <a:noFill/>
            <a:prstDash val="sysDot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Arch. Roberta Burroni - Responsabile Ufficio Progettazione e Direzione Lavori Area Edilizia Direzione Lavori Pubblici e Manutenzioni Provincia di Genova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3281</Words>
  <Application>Microsoft Office PowerPoint</Application>
  <PresentationFormat>Presentazione su schermo (4:3)</PresentationFormat>
  <Paragraphs>388</Paragraphs>
  <Slides>23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Calibri</vt:lpstr>
      <vt:lpstr>Arial</vt:lpstr>
      <vt:lpstr>Times New Roman</vt:lpstr>
      <vt:lpstr>Comic Sans MS</vt:lpstr>
      <vt:lpstr>MS PGothic</vt:lpstr>
      <vt:lpstr>Wingdings</vt:lpstr>
      <vt:lpstr>Tema di Office</vt:lpstr>
      <vt:lpstr>Microsoft Word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Regione Liguria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Cammarata Giuseppe</dc:creator>
  <cp:lastModifiedBy>Burroni Roberta</cp:lastModifiedBy>
  <cp:revision>62</cp:revision>
  <cp:lastPrinted>2014-10-06T12:36:19Z</cp:lastPrinted>
  <dcterms:created xsi:type="dcterms:W3CDTF">2014-09-29T08:21:11Z</dcterms:created>
  <dcterms:modified xsi:type="dcterms:W3CDTF">2014-10-06T13:25:27Z</dcterms:modified>
</cp:coreProperties>
</file>