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0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A59A-5D9F-4D3C-9D50-74E0D71FB020}" type="datetimeFigureOut">
              <a:rPr lang="it-IT" smtClean="0"/>
              <a:t>07/10/2014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F4A9-DE8C-49BD-AFCB-3D7FC4C14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52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F4A9-DE8C-49BD-AFCB-3D7FC4C1491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38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F4A9-DE8C-49BD-AFCB-3D7FC4C1491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38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C045-8F37-4D11-B644-AD0564B2A63F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998D-B550-47B2-BFA4-7716ACFF1B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8540-ECCE-493E-A64A-680587DE732D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FBF0-3483-4789-A0C4-E67EBDC0F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6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99A-3E4C-4C86-9BA2-D7AB25D473B2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F2C5-4C0F-4477-ADDC-09AD9FBF82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3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7452320" y="6377919"/>
            <a:ext cx="1691680" cy="43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264D-CF13-4281-8C89-0475AD38EAB3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F55A-22B3-4C34-A0C6-8425F228B4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362" name="Picture 2" descr="\\10.24.193.208\Dati\Nuovo_Org\UTCR\AIR\CR\GRAFICA\LOGHI\ARPAL\DEFarpalPantone348_2009\ARPALrettang_pantone348_2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99362"/>
            <a:ext cx="1152128" cy="2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5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BD3-20E6-4D39-B758-D04AC7DBFD98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BE82-7ED9-4E6C-8E4C-7D4657A582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52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0FDB-A2EB-4B6C-88B9-06D2F125D153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7403-2629-440C-9A1A-92D8C5F35C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01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4B23-9672-4596-9433-8E9299F316E3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29BE-A09B-4D26-BF92-42C0220D5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7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821B-CB70-41BC-9021-5FA73169E8D7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3CF4-A969-4207-837B-A82E0FF426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1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A65E-3DE7-4142-8AC5-ECD1509EF5F6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AC01-A3B7-45E7-BF2A-BCDABC42EF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89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C69B-A869-4679-8E07-94393321FF11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A5B2-0AE5-44F2-A81E-AC77FD64E7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26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7706-F94B-4198-BC93-47EFBC064F9E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6CD0-D371-4F59-8956-12F44421CF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48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E17E3-4590-435B-A1E9-6C45AD356412}" type="datetimeFigureOut">
              <a:rPr lang="it-IT"/>
              <a:pPr>
                <a:defRPr/>
              </a:pPr>
              <a:t>07/10/2014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7C10F-7C18-46BE-8540-A0466F04E1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1424" y="1556792"/>
            <a:ext cx="7408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8000"/>
                </a:solidFill>
              </a:rPr>
              <a:t>Tavolo di lavoro sull’Educazione ambientale</a:t>
            </a:r>
          </a:p>
          <a:p>
            <a:pPr algn="ctr"/>
            <a:r>
              <a:rPr lang="it-IT" sz="3200" b="1" dirty="0" smtClean="0">
                <a:solidFill>
                  <a:srgbClr val="008000"/>
                </a:solidFill>
              </a:rPr>
              <a:t>Presentazione delle tesi iniziali</a:t>
            </a:r>
            <a:endParaRPr lang="it-IT" sz="3200" b="1" dirty="0">
              <a:solidFill>
                <a:srgbClr val="008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2852936"/>
            <a:ext cx="6313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Serena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Recagno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(Agenzia Regionale per la Protezione dell’Ambiente Ligure)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4437112"/>
            <a:ext cx="37444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8000"/>
                </a:solidFill>
                <a:latin typeface="Lucida Handwriting" panose="03010101010101010101" pitchFamily="66" charset="0"/>
              </a:rPr>
              <a:t>«A</a:t>
            </a:r>
            <a:r>
              <a:rPr lang="it-IT" sz="1600" dirty="0" smtClean="0">
                <a:solidFill>
                  <a:srgbClr val="008000"/>
                </a:solidFill>
                <a:effectLst/>
                <a:latin typeface="Lucida Handwriting" panose="03010101010101010101" pitchFamily="66" charset="0"/>
              </a:rPr>
              <a:t>llo stato attuale delle cose, il coraggio dell’utopia è il solo modo di essere veramente realisti»</a:t>
            </a:r>
          </a:p>
          <a:p>
            <a:r>
              <a:rPr lang="it-IT" b="1" dirty="0" smtClean="0">
                <a:solidFill>
                  <a:srgbClr val="008000"/>
                </a:solidFill>
                <a:latin typeface="Lucida Handwriting" panose="03010101010101010101" pitchFamily="66" charset="0"/>
              </a:rPr>
              <a:t>Aurelio  </a:t>
            </a:r>
            <a:r>
              <a:rPr lang="it-IT" b="1" dirty="0" err="1" smtClean="0">
                <a:solidFill>
                  <a:srgbClr val="008000"/>
                </a:solidFill>
                <a:latin typeface="Lucida Handwriting" panose="03010101010101010101" pitchFamily="66" charset="0"/>
              </a:rPr>
              <a:t>Peccei</a:t>
            </a:r>
            <a:endParaRPr lang="it-IT" b="1" dirty="0">
              <a:solidFill>
                <a:srgbClr val="008000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980728"/>
            <a:ext cx="5284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8000"/>
                </a:solidFill>
              </a:rPr>
              <a:t>2014. Un anno di anniversari…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323528" y="3872458"/>
            <a:ext cx="8341518" cy="1428750"/>
            <a:chOff x="323528" y="3429000"/>
            <a:chExt cx="8341518" cy="1428750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3528" y="3429000"/>
              <a:ext cx="66247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Font typeface="Arial" panose="020B0604020202020204" pitchFamily="34" charset="0"/>
                <a:buChar char="•"/>
              </a:pP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Chiusura della 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Decade UNESCO per 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l’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Educazione 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allo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 Sviluppo Sostenibile (DESS)</a:t>
              </a:r>
              <a:endParaRPr lang="it-IT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51" name="Picture 3" descr="logo del Decennio ESS UNESCO - Ital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29000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323528" y="1716727"/>
            <a:ext cx="8341518" cy="1640265"/>
            <a:chOff x="323528" y="1484784"/>
            <a:chExt cx="8341518" cy="1640265"/>
          </a:xfrm>
        </p:grpSpPr>
        <p:sp>
          <p:nvSpPr>
            <p:cNvPr id="3" name="CasellaDiTesto 2"/>
            <p:cNvSpPr txBox="1"/>
            <p:nvPr/>
          </p:nvSpPr>
          <p:spPr>
            <a:xfrm>
              <a:off x="323528" y="1988840"/>
              <a:ext cx="66247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8000"/>
                </a:buClr>
                <a:buFont typeface="Arial" panose="020B0604020202020204" pitchFamily="34" charset="0"/>
                <a:buChar char="•"/>
              </a:pP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20 anni di Sistema </a:t>
              </a:r>
              <a:r>
                <a:rPr lang="it-IT" sz="28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InFEA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In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formazione 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ormazione ed 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ducazione </a:t>
              </a:r>
              <a:r>
                <a:rPr lang="it-IT" sz="2800" b="1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r>
                <a:rPr lang="it-IT" sz="2800" dirty="0" smtClean="0">
                  <a:solidFill>
                    <a:schemeClr val="bg1">
                      <a:lumMod val="50000"/>
                    </a:schemeClr>
                  </a:solidFill>
                </a:rPr>
                <a:t>mbientale)</a:t>
              </a:r>
              <a:endParaRPr lang="it-IT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53" name="Picture 5" descr="http://www.matefitness.it/upload/images/varie/20bda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8" t="17994" r="21527" b="18125"/>
            <a:stretch/>
          </p:blipFill>
          <p:spPr bwMode="auto">
            <a:xfrm>
              <a:off x="7223146" y="1484784"/>
              <a:ext cx="1441900" cy="16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Connettore 1 7"/>
          <p:cNvCxnSpPr/>
          <p:nvPr/>
        </p:nvCxnSpPr>
        <p:spPr>
          <a:xfrm>
            <a:off x="8820472" y="1628800"/>
            <a:ext cx="0" cy="4680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179512" y="6309320"/>
            <a:ext cx="8640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79512" y="1628800"/>
            <a:ext cx="0" cy="4680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179512" y="1628800"/>
            <a:ext cx="8640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6118" y="1052736"/>
            <a:ext cx="621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8000"/>
                </a:solidFill>
              </a:rPr>
              <a:t>Oggi: uno sguardo rivolto al futuro…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0660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Impostazione dei lavori del tavolo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762925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Come si è arrivati alla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Conferenza Regionale del Sistema Educativo</a:t>
            </a: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http://2.bp.blogspot.com/_AleW6FKcMj8/RtIOfLBdG8I/AAAAAAAAABY/h63Mibh_zu8/s320/stel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4280"/>
          <a:stretch/>
        </p:blipFill>
        <p:spPr bwMode="auto">
          <a:xfrm>
            <a:off x="6948264" y="838584"/>
            <a:ext cx="1394705" cy="15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images.clipartlogo.com/files/images/28/286704/green-steps_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618"/>
          <a:stretch/>
        </p:blipFill>
        <p:spPr bwMode="auto">
          <a:xfrm rot="5753980">
            <a:off x="5358593" y="3202731"/>
            <a:ext cx="496514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ages.clipartlogo.com/files/images/28/286704/green-steps_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944"/>
          <a:stretch/>
        </p:blipFill>
        <p:spPr bwMode="auto">
          <a:xfrm rot="5400000">
            <a:off x="6353589" y="3811685"/>
            <a:ext cx="478703" cy="9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ages.clipartlogo.com/files/images/28/286704/green-steps_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618"/>
          <a:stretch/>
        </p:blipFill>
        <p:spPr bwMode="auto">
          <a:xfrm rot="5753980">
            <a:off x="7033310" y="3222672"/>
            <a:ext cx="496514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ages.clipartlogo.com/files/images/28/286704/green-steps_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944"/>
          <a:stretch/>
        </p:blipFill>
        <p:spPr bwMode="auto">
          <a:xfrm rot="5400000">
            <a:off x="7604279" y="3986454"/>
            <a:ext cx="478703" cy="9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ages.clipartlogo.com/files/images/28/286704/green-steps_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618"/>
          <a:stretch/>
        </p:blipFill>
        <p:spPr bwMode="auto">
          <a:xfrm rot="5753980">
            <a:off x="8348876" y="3459615"/>
            <a:ext cx="496514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ages.clipartlogo.com/files/images/28/286704/green-steps_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944"/>
          <a:stretch/>
        </p:blipFill>
        <p:spPr bwMode="auto">
          <a:xfrm rot="5400000">
            <a:off x="4759978" y="3787944"/>
            <a:ext cx="478703" cy="9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thaicrossbreed.com/uploaded/img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66020"/>
            <a:ext cx="2928937" cy="17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0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\\10.24.193.208\Dati\Nuovo_Org\UTCR\AIR\CR\CREA\Eventi_2014\Stati generali della Scuola\Immagini\ver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"/>
          <a:stretch/>
        </p:blipFill>
        <p:spPr bwMode="auto">
          <a:xfrm>
            <a:off x="7380312" y="1052736"/>
            <a:ext cx="1522018" cy="17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1184" y="836712"/>
            <a:ext cx="694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8000"/>
                </a:solidFill>
              </a:rPr>
              <a:t>Le tesi iniziali – Area dell’organizzazione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628800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Adozione dell’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ECO-POF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e/o della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carta della sostenibilità della scuola e del territorio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Individuazione di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modalità organizzative interne 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che permettano migliori spazi di confronto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Stipula di 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patti di corresponsabilità scuola – territorio (EE.LL, famiglie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Introduzione di 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strumenti facilitanti e incentivanti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Promozione del 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ruolo di alcune figure chiave 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per il benessere scolastico e per la sostenibilità a scuola</a:t>
            </a:r>
          </a:p>
        </p:txBody>
      </p:sp>
    </p:spTree>
    <p:extLst>
      <p:ext uri="{BB962C8B-B14F-4D97-AF65-F5344CB8AC3E}">
        <p14:creationId xmlns:p14="http://schemas.microsoft.com/office/powerpoint/2010/main" val="2752598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1184" y="836712"/>
            <a:ext cx="740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8000"/>
                </a:solidFill>
              </a:rPr>
              <a:t>Le tesi iniziali – Area dell’aggiornamento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68977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Promuovere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l’aggiornamento degli insegnanti 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sugli obiettivi, i contenuti, le metodologie dell’educazione ambientale e alla sostenibilità, per promuovere progetti trasversali e per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l’inserimento dei principi della sostenibilità all’interno dell’insegnamento di tutte le discipline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(elaborazione di un curriculum verticale in educazione ambientale e alla sostenibilità)</a:t>
            </a:r>
          </a:p>
        </p:txBody>
      </p:sp>
      <p:pic>
        <p:nvPicPr>
          <p:cNvPr id="28674" name="Picture 2" descr="\\10.24.193.208\Dati\Nuovo_Org\UTCR\AIR\CR\CREA\Eventi_2014\Stati generali della Scuola\Immagini\aranci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17114"/>
            <a:ext cx="1691680" cy="17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9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1184" y="836712"/>
            <a:ext cx="740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8000"/>
                </a:solidFill>
              </a:rPr>
              <a:t>Le tesi iniziali – Area degli strumenti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9766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Redazione di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strumenti educativi specifici</a:t>
            </a:r>
          </a:p>
          <a:p>
            <a:pPr>
              <a:buClr>
                <a:srgbClr val="008000"/>
              </a:buClr>
            </a:pPr>
            <a:endParaRPr lang="it-IT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Creazione 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di 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database e/o cataloghi </a:t>
            </a:r>
            <a:r>
              <a:rPr lang="it-IT" sz="2800" b="1" i="1" dirty="0">
                <a:solidFill>
                  <a:schemeClr val="bg1">
                    <a:lumMod val="50000"/>
                  </a:schemeClr>
                </a:solidFill>
              </a:rPr>
              <a:t>online</a:t>
            </a:r>
            <a:r>
              <a:rPr lang="it-IT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</a:rPr>
              <a:t>sulle risorse e le buone pratiche in atto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8844" r="8062" b="6622"/>
          <a:stretch/>
        </p:blipFill>
        <p:spPr bwMode="auto">
          <a:xfrm>
            <a:off x="2520265" y="3955168"/>
            <a:ext cx="3960440" cy="21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1331640" y="4365104"/>
            <a:ext cx="1944216" cy="729372"/>
            <a:chOff x="1331640" y="4365104"/>
            <a:chExt cx="1944216" cy="729372"/>
          </a:xfrm>
        </p:grpSpPr>
        <p:sp>
          <p:nvSpPr>
            <p:cNvPr id="4" name="Ovale 3"/>
            <p:cNvSpPr/>
            <p:nvPr/>
          </p:nvSpPr>
          <p:spPr>
            <a:xfrm>
              <a:off x="2771800" y="4365104"/>
              <a:ext cx="504056" cy="43204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2 6"/>
            <p:cNvCxnSpPr/>
            <p:nvPr/>
          </p:nvCxnSpPr>
          <p:spPr>
            <a:xfrm flipV="1">
              <a:off x="2020394" y="4689140"/>
              <a:ext cx="684076" cy="216024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1331640" y="4725144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</a:rPr>
                <a:t>1998!</a:t>
              </a:r>
              <a:endParaRPr lang="it-IT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9700" name="Picture 4" descr="\\10.24.193.208\Dati\Nuovo_Org\UTCR\AIR\CR\CREA\Eventi_2014\Stati generali della Scuola\Immagini\azzur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771650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4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didatticachimica.it/wp-content/uploads/2013/10/sostenibilit%C3%A0-300x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95" y="1223633"/>
            <a:ext cx="4063959" cy="37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83989" y="2660719"/>
            <a:ext cx="216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Buon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l</a:t>
            </a:r>
            <a:r>
              <a:rPr lang="it-IT" sz="3600" b="1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avoro!</a:t>
            </a:r>
            <a:endParaRPr lang="it-IT" sz="3600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91980" y="5589240"/>
            <a:ext cx="392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8000"/>
                </a:solidFill>
                <a:latin typeface="Lucida Handwriting" panose="03010101010101010101" pitchFamily="66" charset="0"/>
              </a:rPr>
              <a:t>s</a:t>
            </a:r>
            <a:r>
              <a:rPr lang="it-IT" b="1" dirty="0" smtClean="0">
                <a:solidFill>
                  <a:srgbClr val="008000"/>
                </a:solidFill>
                <a:latin typeface="Lucida Handwriting" panose="03010101010101010101" pitchFamily="66" charset="0"/>
              </a:rPr>
              <a:t>erena.recagno@arpal.gov.it</a:t>
            </a:r>
            <a:endParaRPr lang="it-IT" b="1" dirty="0">
              <a:solidFill>
                <a:srgbClr val="008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980728"/>
            <a:ext cx="216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  <a:latin typeface="Lucida Calligraphy" panose="03010101010101010101" pitchFamily="66" charset="0"/>
              </a:rPr>
              <a:t>Grazie!</a:t>
            </a:r>
            <a:endParaRPr lang="it-IT" sz="3600" b="1" dirty="0">
              <a:solidFill>
                <a:srgbClr val="008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250</Words>
  <Application>Microsoft Office PowerPoint</Application>
  <PresentationFormat>Presentazione su schermo (4:3)</PresentationFormat>
  <Paragraphs>31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Liguria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Cammarata Giuseppe</dc:creator>
  <cp:lastModifiedBy>Serena Recagno</cp:lastModifiedBy>
  <cp:revision>25</cp:revision>
  <dcterms:created xsi:type="dcterms:W3CDTF">2014-09-29T08:21:11Z</dcterms:created>
  <dcterms:modified xsi:type="dcterms:W3CDTF">2014-10-07T10:45:33Z</dcterms:modified>
</cp:coreProperties>
</file>