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2" r:id="rId3"/>
    <p:sldId id="273" r:id="rId4"/>
    <p:sldId id="274" r:id="rId5"/>
    <p:sldId id="275" r:id="rId6"/>
    <p:sldId id="277" r:id="rId7"/>
    <p:sldId id="264" r:id="rId8"/>
    <p:sldId id="265" r:id="rId9"/>
    <p:sldId id="263" r:id="rId10"/>
    <p:sldId id="258" r:id="rId11"/>
    <p:sldId id="268" r:id="rId12"/>
    <p:sldId id="269" r:id="rId13"/>
    <p:sldId id="270" r:id="rId14"/>
    <p:sldId id="266" r:id="rId15"/>
    <p:sldId id="261" r:id="rId16"/>
    <p:sldId id="262" r:id="rId17"/>
    <p:sldId id="267" r:id="rId1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270" y="10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Opinione dei Dirigenti rispetto a:</a:t>
            </a:r>
          </a:p>
        </c:rich>
      </c:tx>
      <c:layout>
        <c:manualLayout>
          <c:xMode val="edge"/>
          <c:yMode val="edge"/>
          <c:x val="0.25693729755352485"/>
          <c:y val="3.0107408643744966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173776633820188E-2"/>
          <c:y val="0.14772857881542861"/>
          <c:w val="0.77400001015346964"/>
          <c:h val="0.550882374117200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'Insegnanti per Dir e Ref'!$B$4</c:f>
              <c:strCache>
                <c:ptCount val="1"/>
                <c:pt idx="0">
                  <c:v>Carente</c:v>
                </c:pt>
              </c:strCache>
            </c:strRef>
          </c:tx>
          <c:invertIfNegative val="0"/>
          <c:cat>
            <c:strRef>
              <c:f>'Insegnanti per Dir e Ref'!$A$5:$A$11</c:f>
              <c:strCache>
                <c:ptCount val="7"/>
                <c:pt idx="0">
                  <c:v>compet. disabilità Ins</c:v>
                </c:pt>
                <c:pt idx="1">
                  <c:v>compet. disabilità Ins. Sost</c:v>
                </c:pt>
                <c:pt idx="2">
                  <c:v>compet. Strat. Educ. e Didat. Ins.</c:v>
                </c:pt>
                <c:pt idx="3">
                  <c:v>compet. Strat. Educ. e Didat. Ins. Sost.</c:v>
                </c:pt>
                <c:pt idx="4">
                  <c:v>compet. Accogl. e Integr. Ins.</c:v>
                </c:pt>
                <c:pt idx="5">
                  <c:v>compet. Accogl. e Integr. Ins. Sost.</c:v>
                </c:pt>
                <c:pt idx="6">
                  <c:v>Clima tra docenti</c:v>
                </c:pt>
              </c:strCache>
            </c:strRef>
          </c:cat>
          <c:val>
            <c:numRef>
              <c:f>'Insegnanti per Dir e Ref'!$B$5:$B$11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'Insegnanti per Dir e Ref'!$C$4</c:f>
              <c:strCache>
                <c:ptCount val="1"/>
                <c:pt idx="0">
                  <c:v>Scarso </c:v>
                </c:pt>
              </c:strCache>
            </c:strRef>
          </c:tx>
          <c:invertIfNegative val="0"/>
          <c:cat>
            <c:strRef>
              <c:f>'Insegnanti per Dir e Ref'!$A$5:$A$11</c:f>
              <c:strCache>
                <c:ptCount val="7"/>
                <c:pt idx="0">
                  <c:v>compet. disabilità Ins</c:v>
                </c:pt>
                <c:pt idx="1">
                  <c:v>compet. disabilità Ins. Sost</c:v>
                </c:pt>
                <c:pt idx="2">
                  <c:v>compet. Strat. Educ. e Didat. Ins.</c:v>
                </c:pt>
                <c:pt idx="3">
                  <c:v>compet. Strat. Educ. e Didat. Ins. Sost.</c:v>
                </c:pt>
                <c:pt idx="4">
                  <c:v>compet. Accogl. e Integr. Ins.</c:v>
                </c:pt>
                <c:pt idx="5">
                  <c:v>compet. Accogl. e Integr. Ins. Sost.</c:v>
                </c:pt>
                <c:pt idx="6">
                  <c:v>Clima tra docenti</c:v>
                </c:pt>
              </c:strCache>
            </c:strRef>
          </c:cat>
          <c:val>
            <c:numRef>
              <c:f>'Insegnanti per Dir e Ref'!$C$5:$C$11</c:f>
              <c:numCache>
                <c:formatCode>General</c:formatCode>
                <c:ptCount val="7"/>
                <c:pt idx="0">
                  <c:v>75</c:v>
                </c:pt>
                <c:pt idx="1">
                  <c:v>7</c:v>
                </c:pt>
                <c:pt idx="2">
                  <c:v>21</c:v>
                </c:pt>
                <c:pt idx="3">
                  <c:v>7</c:v>
                </c:pt>
                <c:pt idx="4">
                  <c:v>18</c:v>
                </c:pt>
                <c:pt idx="5">
                  <c:v>11</c:v>
                </c:pt>
                <c:pt idx="6">
                  <c:v>16</c:v>
                </c:pt>
              </c:numCache>
            </c:numRef>
          </c:val>
        </c:ser>
        <c:ser>
          <c:idx val="2"/>
          <c:order val="2"/>
          <c:tx>
            <c:strRef>
              <c:f>'Insegnanti per Dir e Ref'!$D$4</c:f>
              <c:strCache>
                <c:ptCount val="1"/>
                <c:pt idx="0">
                  <c:v>Adeguato</c:v>
                </c:pt>
              </c:strCache>
            </c:strRef>
          </c:tx>
          <c:invertIfNegative val="0"/>
          <c:cat>
            <c:strRef>
              <c:f>'Insegnanti per Dir e Ref'!$A$5:$A$11</c:f>
              <c:strCache>
                <c:ptCount val="7"/>
                <c:pt idx="0">
                  <c:v>compet. disabilità Ins</c:v>
                </c:pt>
                <c:pt idx="1">
                  <c:v>compet. disabilità Ins. Sost</c:v>
                </c:pt>
                <c:pt idx="2">
                  <c:v>compet. Strat. Educ. e Didat. Ins.</c:v>
                </c:pt>
                <c:pt idx="3">
                  <c:v>compet. Strat. Educ. e Didat. Ins. Sost.</c:v>
                </c:pt>
                <c:pt idx="4">
                  <c:v>compet. Accogl. e Integr. Ins.</c:v>
                </c:pt>
                <c:pt idx="5">
                  <c:v>compet. Accogl. e Integr. Ins. Sost.</c:v>
                </c:pt>
                <c:pt idx="6">
                  <c:v>Clima tra docenti</c:v>
                </c:pt>
              </c:strCache>
            </c:strRef>
          </c:cat>
          <c:val>
            <c:numRef>
              <c:f>'Insegnanti per Dir e Ref'!$D$5:$D$11</c:f>
              <c:numCache>
                <c:formatCode>General</c:formatCode>
                <c:ptCount val="7"/>
                <c:pt idx="0">
                  <c:v>173</c:v>
                </c:pt>
                <c:pt idx="1">
                  <c:v>101</c:v>
                </c:pt>
                <c:pt idx="2">
                  <c:v>162</c:v>
                </c:pt>
                <c:pt idx="3">
                  <c:v>85</c:v>
                </c:pt>
                <c:pt idx="4">
                  <c:v>104</c:v>
                </c:pt>
                <c:pt idx="5">
                  <c:v>45</c:v>
                </c:pt>
                <c:pt idx="6">
                  <c:v>102</c:v>
                </c:pt>
              </c:numCache>
            </c:numRef>
          </c:val>
        </c:ser>
        <c:ser>
          <c:idx val="3"/>
          <c:order val="3"/>
          <c:tx>
            <c:strRef>
              <c:f>'Insegnanti per Dir e Ref'!$E$4</c:f>
              <c:strCache>
                <c:ptCount val="1"/>
                <c:pt idx="0">
                  <c:v>Buono</c:v>
                </c:pt>
              </c:strCache>
            </c:strRef>
          </c:tx>
          <c:invertIfNegative val="0"/>
          <c:cat>
            <c:strRef>
              <c:f>'Insegnanti per Dir e Ref'!$A$5:$A$11</c:f>
              <c:strCache>
                <c:ptCount val="7"/>
                <c:pt idx="0">
                  <c:v>compet. disabilità Ins</c:v>
                </c:pt>
                <c:pt idx="1">
                  <c:v>compet. disabilità Ins. Sost</c:v>
                </c:pt>
                <c:pt idx="2">
                  <c:v>compet. Strat. Educ. e Didat. Ins.</c:v>
                </c:pt>
                <c:pt idx="3">
                  <c:v>compet. Strat. Educ. e Didat. Ins. Sost.</c:v>
                </c:pt>
                <c:pt idx="4">
                  <c:v>compet. Accogl. e Integr. Ins.</c:v>
                </c:pt>
                <c:pt idx="5">
                  <c:v>compet. Accogl. e Integr. Ins. Sost.</c:v>
                </c:pt>
                <c:pt idx="6">
                  <c:v>Clima tra docenti</c:v>
                </c:pt>
              </c:strCache>
            </c:strRef>
          </c:cat>
          <c:val>
            <c:numRef>
              <c:f>'Insegnanti per Dir e Ref'!$E$5:$E$11</c:f>
              <c:numCache>
                <c:formatCode>General</c:formatCode>
                <c:ptCount val="7"/>
                <c:pt idx="0">
                  <c:v>117</c:v>
                </c:pt>
                <c:pt idx="1">
                  <c:v>207</c:v>
                </c:pt>
                <c:pt idx="2">
                  <c:v>180</c:v>
                </c:pt>
                <c:pt idx="3">
                  <c:v>208</c:v>
                </c:pt>
                <c:pt idx="4">
                  <c:v>194</c:v>
                </c:pt>
                <c:pt idx="5">
                  <c:v>186</c:v>
                </c:pt>
                <c:pt idx="6">
                  <c:v>195</c:v>
                </c:pt>
              </c:numCache>
            </c:numRef>
          </c:val>
        </c:ser>
        <c:ser>
          <c:idx val="4"/>
          <c:order val="4"/>
          <c:tx>
            <c:strRef>
              <c:f>'Insegnanti per Dir e Ref'!$F$4</c:f>
              <c:strCache>
                <c:ptCount val="1"/>
                <c:pt idx="0">
                  <c:v>Ottimo</c:v>
                </c:pt>
              </c:strCache>
            </c:strRef>
          </c:tx>
          <c:invertIfNegative val="0"/>
          <c:cat>
            <c:strRef>
              <c:f>'Insegnanti per Dir e Ref'!$A$5:$A$11</c:f>
              <c:strCache>
                <c:ptCount val="7"/>
                <c:pt idx="0">
                  <c:v>compet. disabilità Ins</c:v>
                </c:pt>
                <c:pt idx="1">
                  <c:v>compet. disabilità Ins. Sost</c:v>
                </c:pt>
                <c:pt idx="2">
                  <c:v>compet. Strat. Educ. e Didat. Ins.</c:v>
                </c:pt>
                <c:pt idx="3">
                  <c:v>compet. Strat. Educ. e Didat. Ins. Sost.</c:v>
                </c:pt>
                <c:pt idx="4">
                  <c:v>compet. Accogl. e Integr. Ins.</c:v>
                </c:pt>
                <c:pt idx="5">
                  <c:v>compet. Accogl. e Integr. Ins. Sost.</c:v>
                </c:pt>
                <c:pt idx="6">
                  <c:v>Clima tra docenti</c:v>
                </c:pt>
              </c:strCache>
            </c:strRef>
          </c:cat>
          <c:val>
            <c:numRef>
              <c:f>'Insegnanti per Dir e Ref'!$F$5:$F$11</c:f>
              <c:numCache>
                <c:formatCode>General</c:formatCode>
                <c:ptCount val="7"/>
                <c:pt idx="0">
                  <c:v>11</c:v>
                </c:pt>
                <c:pt idx="1">
                  <c:v>61</c:v>
                </c:pt>
                <c:pt idx="2">
                  <c:v>18</c:v>
                </c:pt>
                <c:pt idx="3">
                  <c:v>81</c:v>
                </c:pt>
                <c:pt idx="4">
                  <c:v>65</c:v>
                </c:pt>
                <c:pt idx="5">
                  <c:v>138</c:v>
                </c:pt>
                <c:pt idx="6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6532736"/>
        <c:axId val="49426944"/>
        <c:axId val="0"/>
      </c:bar3DChart>
      <c:catAx>
        <c:axId val="15653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 b="1"/>
            </a:pPr>
            <a:endParaRPr lang="it-IT"/>
          </a:p>
        </c:txPr>
        <c:crossAx val="49426944"/>
        <c:crosses val="autoZero"/>
        <c:auto val="1"/>
        <c:lblAlgn val="ctr"/>
        <c:lblOffset val="100"/>
        <c:noMultiLvlLbl val="0"/>
      </c:catAx>
      <c:valAx>
        <c:axId val="4942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565327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4666227758319512"/>
          <c:y val="0.38515993480864769"/>
          <c:w val="0.13667114353180765"/>
          <c:h val="0.36290585871279807"/>
        </c:manualLayout>
      </c:layout>
      <c:overlay val="0"/>
      <c:txPr>
        <a:bodyPr/>
        <a:lstStyle/>
        <a:p>
          <a:pPr>
            <a:defRPr sz="900" b="1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Opinione dei Referenti rispetto a:</a:t>
            </a:r>
          </a:p>
        </c:rich>
      </c:tx>
      <c:layout>
        <c:manualLayout>
          <c:xMode val="edge"/>
          <c:yMode val="edge"/>
          <c:x val="0.22789151356080492"/>
          <c:y val="1.1080371710292971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49675868829654"/>
          <c:y val="9.8925390563533777E-2"/>
          <c:w val="0.73579209225352904"/>
          <c:h val="0.592681282619354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'Insegnanti per Dir e Ref'!$B$30</c:f>
              <c:strCache>
                <c:ptCount val="1"/>
                <c:pt idx="0">
                  <c:v>Carente</c:v>
                </c:pt>
              </c:strCache>
            </c:strRef>
          </c:tx>
          <c:invertIfNegative val="0"/>
          <c:cat>
            <c:strRef>
              <c:f>'Insegnanti per Dir e Ref'!$A$31:$A$37</c:f>
              <c:strCache>
                <c:ptCount val="7"/>
                <c:pt idx="0">
                  <c:v>compet. disabilità Ins</c:v>
                </c:pt>
                <c:pt idx="1">
                  <c:v>compet. disabilità Ins. Sost</c:v>
                </c:pt>
                <c:pt idx="2">
                  <c:v>compet. Strat. Educ. e Didat. Ins.</c:v>
                </c:pt>
                <c:pt idx="3">
                  <c:v>compet. Strat. Educ. e Didat. Ins. Sost.</c:v>
                </c:pt>
                <c:pt idx="4">
                  <c:v>compet. Accogl. e Integr. Ins.</c:v>
                </c:pt>
                <c:pt idx="5">
                  <c:v>compet. Accogl. e Integr. Ins. Sost.</c:v>
                </c:pt>
                <c:pt idx="6">
                  <c:v>Clima tra docenti</c:v>
                </c:pt>
              </c:strCache>
            </c:strRef>
          </c:cat>
          <c:val>
            <c:numRef>
              <c:f>'Insegnanti per Dir e Ref'!$B$31:$B$37</c:f>
              <c:numCache>
                <c:formatCode>General</c:formatCode>
                <c:ptCount val="7"/>
                <c:pt idx="0">
                  <c:v>3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4</c:v>
                </c:pt>
              </c:numCache>
            </c:numRef>
          </c:val>
        </c:ser>
        <c:ser>
          <c:idx val="1"/>
          <c:order val="1"/>
          <c:tx>
            <c:strRef>
              <c:f>'Insegnanti per Dir e Ref'!$C$30</c:f>
              <c:strCache>
                <c:ptCount val="1"/>
                <c:pt idx="0">
                  <c:v>Scarso </c:v>
                </c:pt>
              </c:strCache>
            </c:strRef>
          </c:tx>
          <c:invertIfNegative val="0"/>
          <c:cat>
            <c:strRef>
              <c:f>'Insegnanti per Dir e Ref'!$A$31:$A$37</c:f>
              <c:strCache>
                <c:ptCount val="7"/>
                <c:pt idx="0">
                  <c:v>compet. disabilità Ins</c:v>
                </c:pt>
                <c:pt idx="1">
                  <c:v>compet. disabilità Ins. Sost</c:v>
                </c:pt>
                <c:pt idx="2">
                  <c:v>compet. Strat. Educ. e Didat. Ins.</c:v>
                </c:pt>
                <c:pt idx="3">
                  <c:v>compet. Strat. Educ. e Didat. Ins. Sost.</c:v>
                </c:pt>
                <c:pt idx="4">
                  <c:v>compet. Accogl. e Integr. Ins.</c:v>
                </c:pt>
                <c:pt idx="5">
                  <c:v>compet. Accogl. e Integr. Ins. Sost.</c:v>
                </c:pt>
                <c:pt idx="6">
                  <c:v>Clima tra docenti</c:v>
                </c:pt>
              </c:strCache>
            </c:strRef>
          </c:cat>
          <c:val>
            <c:numRef>
              <c:f>'Insegnanti per Dir e Ref'!$C$31:$C$37</c:f>
              <c:numCache>
                <c:formatCode>General</c:formatCode>
                <c:ptCount val="7"/>
                <c:pt idx="0">
                  <c:v>61</c:v>
                </c:pt>
                <c:pt idx="1">
                  <c:v>7</c:v>
                </c:pt>
                <c:pt idx="2">
                  <c:v>42</c:v>
                </c:pt>
                <c:pt idx="3">
                  <c:v>5</c:v>
                </c:pt>
                <c:pt idx="4">
                  <c:v>13</c:v>
                </c:pt>
                <c:pt idx="5">
                  <c:v>4</c:v>
                </c:pt>
                <c:pt idx="6">
                  <c:v>10</c:v>
                </c:pt>
              </c:numCache>
            </c:numRef>
          </c:val>
        </c:ser>
        <c:ser>
          <c:idx val="2"/>
          <c:order val="2"/>
          <c:tx>
            <c:strRef>
              <c:f>'Insegnanti per Dir e Ref'!$D$30</c:f>
              <c:strCache>
                <c:ptCount val="1"/>
                <c:pt idx="0">
                  <c:v>Adeguato</c:v>
                </c:pt>
              </c:strCache>
            </c:strRef>
          </c:tx>
          <c:invertIfNegative val="0"/>
          <c:cat>
            <c:strRef>
              <c:f>'Insegnanti per Dir e Ref'!$A$31:$A$37</c:f>
              <c:strCache>
                <c:ptCount val="7"/>
                <c:pt idx="0">
                  <c:v>compet. disabilità Ins</c:v>
                </c:pt>
                <c:pt idx="1">
                  <c:v>compet. disabilità Ins. Sost</c:v>
                </c:pt>
                <c:pt idx="2">
                  <c:v>compet. Strat. Educ. e Didat. Ins.</c:v>
                </c:pt>
                <c:pt idx="3">
                  <c:v>compet. Strat. Educ. e Didat. Ins. Sost.</c:v>
                </c:pt>
                <c:pt idx="4">
                  <c:v>compet. Accogl. e Integr. Ins.</c:v>
                </c:pt>
                <c:pt idx="5">
                  <c:v>compet. Accogl. e Integr. Ins. Sost.</c:v>
                </c:pt>
                <c:pt idx="6">
                  <c:v>Clima tra docenti</c:v>
                </c:pt>
              </c:strCache>
            </c:strRef>
          </c:cat>
          <c:val>
            <c:numRef>
              <c:f>'Insegnanti per Dir e Ref'!$D$31:$D$37</c:f>
              <c:numCache>
                <c:formatCode>General</c:formatCode>
                <c:ptCount val="7"/>
                <c:pt idx="0">
                  <c:v>228</c:v>
                </c:pt>
                <c:pt idx="1">
                  <c:v>64</c:v>
                </c:pt>
                <c:pt idx="2">
                  <c:v>192</c:v>
                </c:pt>
                <c:pt idx="3">
                  <c:v>53</c:v>
                </c:pt>
                <c:pt idx="4">
                  <c:v>123</c:v>
                </c:pt>
                <c:pt idx="5">
                  <c:v>27</c:v>
                </c:pt>
                <c:pt idx="6">
                  <c:v>120</c:v>
                </c:pt>
              </c:numCache>
            </c:numRef>
          </c:val>
        </c:ser>
        <c:ser>
          <c:idx val="3"/>
          <c:order val="3"/>
          <c:tx>
            <c:strRef>
              <c:f>'Insegnanti per Dir e Ref'!$E$30</c:f>
              <c:strCache>
                <c:ptCount val="1"/>
                <c:pt idx="0">
                  <c:v>Buono</c:v>
                </c:pt>
              </c:strCache>
            </c:strRef>
          </c:tx>
          <c:invertIfNegative val="0"/>
          <c:cat>
            <c:strRef>
              <c:f>'Insegnanti per Dir e Ref'!$A$31:$A$37</c:f>
              <c:strCache>
                <c:ptCount val="7"/>
                <c:pt idx="0">
                  <c:v>compet. disabilità Ins</c:v>
                </c:pt>
                <c:pt idx="1">
                  <c:v>compet. disabilità Ins. Sost</c:v>
                </c:pt>
                <c:pt idx="2">
                  <c:v>compet. Strat. Educ. e Didat. Ins.</c:v>
                </c:pt>
                <c:pt idx="3">
                  <c:v>compet. Strat. Educ. e Didat. Ins. Sost.</c:v>
                </c:pt>
                <c:pt idx="4">
                  <c:v>compet. Accogl. e Integr. Ins.</c:v>
                </c:pt>
                <c:pt idx="5">
                  <c:v>compet. Accogl. e Integr. Ins. Sost.</c:v>
                </c:pt>
                <c:pt idx="6">
                  <c:v>Clima tra docenti</c:v>
                </c:pt>
              </c:strCache>
            </c:strRef>
          </c:cat>
          <c:val>
            <c:numRef>
              <c:f>'Insegnanti per Dir e Ref'!$E$31:$E$37</c:f>
              <c:numCache>
                <c:formatCode>General</c:formatCode>
                <c:ptCount val="7"/>
                <c:pt idx="0">
                  <c:v>67</c:v>
                </c:pt>
                <c:pt idx="1">
                  <c:v>231</c:v>
                </c:pt>
                <c:pt idx="2">
                  <c:v>115</c:v>
                </c:pt>
                <c:pt idx="3">
                  <c:v>239</c:v>
                </c:pt>
                <c:pt idx="4">
                  <c:v>147</c:v>
                </c:pt>
                <c:pt idx="5">
                  <c:v>203</c:v>
                </c:pt>
                <c:pt idx="6">
                  <c:v>164</c:v>
                </c:pt>
              </c:numCache>
            </c:numRef>
          </c:val>
        </c:ser>
        <c:ser>
          <c:idx val="4"/>
          <c:order val="4"/>
          <c:tx>
            <c:strRef>
              <c:f>'Insegnanti per Dir e Ref'!$F$30</c:f>
              <c:strCache>
                <c:ptCount val="1"/>
                <c:pt idx="0">
                  <c:v>Ottimo</c:v>
                </c:pt>
              </c:strCache>
            </c:strRef>
          </c:tx>
          <c:invertIfNegative val="0"/>
          <c:cat>
            <c:strRef>
              <c:f>'Insegnanti per Dir e Ref'!$A$31:$A$37</c:f>
              <c:strCache>
                <c:ptCount val="7"/>
                <c:pt idx="0">
                  <c:v>compet. disabilità Ins</c:v>
                </c:pt>
                <c:pt idx="1">
                  <c:v>compet. disabilità Ins. Sost</c:v>
                </c:pt>
                <c:pt idx="2">
                  <c:v>compet. Strat. Educ. e Didat. Ins.</c:v>
                </c:pt>
                <c:pt idx="3">
                  <c:v>compet. Strat. Educ. e Didat. Ins. Sost.</c:v>
                </c:pt>
                <c:pt idx="4">
                  <c:v>compet. Accogl. e Integr. Ins.</c:v>
                </c:pt>
                <c:pt idx="5">
                  <c:v>compet. Accogl. e Integr. Ins. Sost.</c:v>
                </c:pt>
                <c:pt idx="6">
                  <c:v>Clima tra docenti</c:v>
                </c:pt>
              </c:strCache>
            </c:strRef>
          </c:cat>
          <c:val>
            <c:numRef>
              <c:f>'Insegnanti per Dir e Ref'!$F$31:$F$37</c:f>
              <c:numCache>
                <c:formatCode>General</c:formatCode>
                <c:ptCount val="7"/>
                <c:pt idx="0">
                  <c:v>8</c:v>
                </c:pt>
                <c:pt idx="1">
                  <c:v>59</c:v>
                </c:pt>
                <c:pt idx="2">
                  <c:v>18</c:v>
                </c:pt>
                <c:pt idx="3">
                  <c:v>63</c:v>
                </c:pt>
                <c:pt idx="4">
                  <c:v>84</c:v>
                </c:pt>
                <c:pt idx="5">
                  <c:v>130</c:v>
                </c:pt>
                <c:pt idx="6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1100800"/>
        <c:axId val="47878080"/>
        <c:axId val="0"/>
      </c:bar3DChart>
      <c:catAx>
        <c:axId val="8110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 b="1"/>
            </a:pPr>
            <a:endParaRPr lang="it-IT"/>
          </a:p>
        </c:txPr>
        <c:crossAx val="47878080"/>
        <c:crosses val="autoZero"/>
        <c:auto val="1"/>
        <c:lblAlgn val="ctr"/>
        <c:lblOffset val="100"/>
        <c:noMultiLvlLbl val="0"/>
      </c:catAx>
      <c:valAx>
        <c:axId val="47878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811008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6591867935699951"/>
          <c:y val="0.3763874970174183"/>
          <c:w val="0.1313035870516186"/>
          <c:h val="0.39062779314747825"/>
        </c:manualLayout>
      </c:layout>
      <c:overlay val="0"/>
      <c:txPr>
        <a:bodyPr/>
        <a:lstStyle/>
        <a:p>
          <a:pPr>
            <a:defRPr sz="900" b="1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C0FC19-4EF4-48E6-8DCB-6B0114622B97}" type="datetimeFigureOut">
              <a:rPr lang="it-IT" altLang="it-IT"/>
              <a:pPr/>
              <a:t>06/10/2014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AE03A-6E30-4FCD-BA42-FF3276FA57C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4511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6E34A2-AB7D-43E0-B99B-0DCA517199E5}" type="datetimeFigureOut">
              <a:rPr lang="it-IT" altLang="it-IT"/>
              <a:pPr/>
              <a:t>06/10/2014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7EC07-6B83-4D46-9D76-0C70CB71A7C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61932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FA608F-E6A0-4F06-90E0-2DC5D2276704}" type="datetimeFigureOut">
              <a:rPr lang="it-IT" altLang="it-IT"/>
              <a:pPr/>
              <a:t>06/10/2014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6C9C8-2A8B-455F-A90C-355F97FF213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81865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A0BB05-DA40-40A6-9A2F-0899BDE9363E}" type="datetimeFigureOut">
              <a:rPr lang="it-IT" altLang="it-IT"/>
              <a:pPr/>
              <a:t>06/10/2014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0808C-DFFE-4D5D-9CC7-D7626BA9D66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50816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99CA13-5FBF-4E2E-87CF-D4E6046B9C21}" type="datetimeFigureOut">
              <a:rPr lang="it-IT" altLang="it-IT"/>
              <a:pPr/>
              <a:t>06/10/2014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AC291-5FF8-4053-837A-91D5B9D90BD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17798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B17A1D-99EF-42BA-AE66-5E0DF8A968B2}" type="datetimeFigureOut">
              <a:rPr lang="it-IT" altLang="it-IT"/>
              <a:pPr/>
              <a:t>06/10/2014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82C9C-88AC-4354-BC0E-7B62840D68C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09704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5F1493-5CD5-4FA8-8296-35271226836C}" type="datetimeFigureOut">
              <a:rPr lang="it-IT" altLang="it-IT"/>
              <a:pPr/>
              <a:t>06/10/2014</a:t>
            </a:fld>
            <a:endParaRPr lang="it-IT" alt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E675B-56F5-4C79-9F9F-EBD3DDEE5E3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00742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B14EB8-A672-46A0-BCF5-C09C8BA4CD33}" type="datetimeFigureOut">
              <a:rPr lang="it-IT" altLang="it-IT"/>
              <a:pPr/>
              <a:t>06/10/2014</a:t>
            </a:fld>
            <a:endParaRPr lang="it-IT" alt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0FB1A-BC4F-41A7-836E-4D3A707B29F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0828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8B7150-E44A-4151-975D-EFDAB78803C1}" type="datetimeFigureOut">
              <a:rPr lang="it-IT" altLang="it-IT"/>
              <a:pPr/>
              <a:t>06/10/2014</a:t>
            </a:fld>
            <a:endParaRPr lang="it-IT" alt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6A2B2-716D-4E19-8FCE-3002E3FD2EB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8297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8A325E-FF64-402D-90DB-2415710D67A7}" type="datetimeFigureOut">
              <a:rPr lang="it-IT" altLang="it-IT"/>
              <a:pPr/>
              <a:t>06/10/2014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C5BCE-F027-4569-8966-8F8BF6526C7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70099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164827-6161-4531-916E-520E7270604A}" type="datetimeFigureOut">
              <a:rPr lang="it-IT" altLang="it-IT"/>
              <a:pPr/>
              <a:t>06/10/2014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90914-3D4B-4F6A-832F-CE54D499C6F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1483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65E3E262-6195-41FD-B7ED-377E180A3A0B}" type="datetimeFigureOut">
              <a:rPr lang="it-IT" altLang="it-IT"/>
              <a:pPr/>
              <a:t>06/10/2014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EA6BBACC-F5A7-43FB-A102-74A833B75C67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3.doc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2800" b="1" dirty="0"/>
              <a:t>La </a:t>
            </a:r>
            <a:r>
              <a:rPr lang="it-IT" sz="2800" b="1" dirty="0" smtClean="0"/>
              <a:t>qualità </a:t>
            </a:r>
            <a:r>
              <a:rPr lang="it-IT" sz="2800" b="1" dirty="0"/>
              <a:t>dell’integrazione scolastica a </a:t>
            </a:r>
            <a:r>
              <a:rPr lang="it-IT" sz="2800" b="1" dirty="0" smtClean="0"/>
              <a:t>Genova:</a:t>
            </a:r>
            <a:br>
              <a:rPr lang="it-IT" sz="2800" b="1" dirty="0" smtClean="0"/>
            </a:br>
            <a:r>
              <a:rPr lang="it-IT" sz="2800" b="1" dirty="0" smtClean="0"/>
              <a:t>stato</a:t>
            </a:r>
            <a:r>
              <a:rPr lang="it-IT" sz="2800" b="1" dirty="0"/>
              <a:t> </a:t>
            </a:r>
            <a:r>
              <a:rPr lang="it-IT" sz="2800" b="1" dirty="0" smtClean="0"/>
              <a:t>dell’arte </a:t>
            </a:r>
            <a:r>
              <a:rPr lang="it-IT" sz="2800" b="1" dirty="0"/>
              <a:t>e prospettive future</a:t>
            </a:r>
            <a:endParaRPr lang="it-IT" sz="36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43608" y="3886200"/>
            <a:ext cx="6696744" cy="1343000"/>
          </a:xfrm>
        </p:spPr>
        <p:txBody>
          <a:bodyPr/>
          <a:lstStyle/>
          <a:p>
            <a:r>
              <a:rPr lang="it-IT" sz="2400" i="1" dirty="0" smtClean="0"/>
              <a:t>Mirella </a:t>
            </a:r>
            <a:r>
              <a:rPr lang="it-IT" sz="2400" i="1" dirty="0" err="1" smtClean="0"/>
              <a:t>Zanobini</a:t>
            </a:r>
            <a:endParaRPr lang="it-IT" sz="2400" i="1" dirty="0" smtClean="0"/>
          </a:p>
          <a:p>
            <a:r>
              <a:rPr lang="it-IT" sz="2400" kern="0" dirty="0">
                <a:solidFill>
                  <a:schemeClr val="tx2">
                    <a:lumMod val="75000"/>
                  </a:schemeClr>
                </a:solidFill>
              </a:rPr>
              <a:t>Università degli studi di </a:t>
            </a:r>
            <a:r>
              <a:rPr lang="it-IT" sz="2400" kern="0" dirty="0" smtClean="0">
                <a:solidFill>
                  <a:schemeClr val="tx2">
                    <a:lumMod val="75000"/>
                  </a:schemeClr>
                </a:solidFill>
              </a:rPr>
              <a:t>Genova</a:t>
            </a:r>
          </a:p>
          <a:p>
            <a:r>
              <a:rPr lang="it-IT" sz="2400" kern="0" dirty="0" smtClean="0">
                <a:solidFill>
                  <a:schemeClr val="tx2">
                    <a:lumMod val="75000"/>
                  </a:schemeClr>
                </a:solidFill>
              </a:rPr>
              <a:t>DISFOR, Polo </a:t>
            </a:r>
            <a:r>
              <a:rPr lang="it-IT" sz="2400" kern="0" dirty="0">
                <a:solidFill>
                  <a:schemeClr val="tx2">
                    <a:lumMod val="75000"/>
                  </a:schemeClr>
                </a:solidFill>
              </a:rPr>
              <a:t>«M. T. Bozzo».</a:t>
            </a:r>
          </a:p>
          <a:p>
            <a:endParaRPr lang="it-IT" sz="2400" i="1" dirty="0"/>
          </a:p>
        </p:txBody>
      </p:sp>
    </p:spTree>
    <p:extLst>
      <p:ext uri="{BB962C8B-B14F-4D97-AF65-F5344CB8AC3E}">
        <p14:creationId xmlns:p14="http://schemas.microsoft.com/office/powerpoint/2010/main" val="377713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9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314228"/>
              </p:ext>
            </p:extLst>
          </p:nvPr>
        </p:nvGraphicFramePr>
        <p:xfrm>
          <a:off x="1331640" y="2204864"/>
          <a:ext cx="6329363" cy="344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Documento" r:id="rId4" imgW="6332018" imgH="3466199" progId="Word.Document.12">
                  <p:embed/>
                </p:oleObj>
              </mc:Choice>
              <mc:Fallback>
                <p:oleObj name="Documento" r:id="rId4" imgW="6332018" imgH="3466199" progId="Word.Document.12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204864"/>
                        <a:ext cx="6329363" cy="344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157592" cy="926976"/>
          </a:xfrm>
        </p:spPr>
        <p:txBody>
          <a:bodyPr/>
          <a:lstStyle/>
          <a:p>
            <a:r>
              <a:rPr lang="it-IT" sz="2400" dirty="0"/>
              <a:t>Giudizio espresso dai genitori sull’indicatore “coinvolgimento di tutti gli insegnanti della classe</a:t>
            </a:r>
            <a:r>
              <a:rPr lang="it-IT" sz="2400" dirty="0" smtClean="0"/>
              <a:t>”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94497"/>
            <a:ext cx="9134495" cy="440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olo 1"/>
          <p:cNvSpPr>
            <a:spLocks/>
          </p:cNvSpPr>
          <p:nvPr/>
        </p:nvSpPr>
        <p:spPr bwMode="auto">
          <a:xfrm>
            <a:off x="137147" y="814370"/>
            <a:ext cx="9006853" cy="98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0" rIns="91421" bIns="45710" anchor="ctr"/>
          <a:lstStyle>
            <a:lvl1pPr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altLang="it-IT" sz="2800" b="1" dirty="0" smtClean="0">
                <a:solidFill>
                  <a:srgbClr val="A20E23"/>
                </a:solidFill>
                <a:latin typeface="Times New Roman" pitchFamily="18" charset="0"/>
                <a:cs typeface="Times New Roman" pitchFamily="18" charset="0"/>
              </a:rPr>
              <a:t>Livello di accordo tra le figure professionali sugli indicatori </a:t>
            </a:r>
            <a:r>
              <a:rPr lang="it-IT" altLang="it-IT" sz="2800" b="1" dirty="0">
                <a:solidFill>
                  <a:srgbClr val="A20E23"/>
                </a:solidFill>
                <a:latin typeface="Times New Roman" pitchFamily="18" charset="0"/>
                <a:cs typeface="Times New Roman" pitchFamily="18" charset="0"/>
              </a:rPr>
              <a:t>clinici</a:t>
            </a:r>
            <a:endParaRPr lang="it-IT" altLang="it-IT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169901" y="2186547"/>
            <a:ext cx="677585" cy="3943566"/>
          </a:xfrm>
          <a:prstGeom prst="rect">
            <a:avLst/>
          </a:prstGeom>
          <a:noFill/>
          <a:ln w="63500">
            <a:solidFill>
              <a:srgbClr val="A20E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02" tIns="40101" rIns="80202" bIns="40101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4880241" y="2186547"/>
            <a:ext cx="677585" cy="3943566"/>
          </a:xfrm>
          <a:prstGeom prst="rect">
            <a:avLst/>
          </a:prstGeom>
          <a:noFill/>
          <a:ln w="63500">
            <a:solidFill>
              <a:srgbClr val="A20E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02" tIns="40101" rIns="80202" bIns="40101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6974100" y="2186547"/>
            <a:ext cx="677585" cy="3943566"/>
          </a:xfrm>
          <a:prstGeom prst="rect">
            <a:avLst/>
          </a:prstGeom>
          <a:noFill/>
          <a:ln w="63500">
            <a:solidFill>
              <a:srgbClr val="A20E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02" tIns="40101" rIns="80202" bIns="40101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4156488" y="2189429"/>
            <a:ext cx="677584" cy="3943566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02" tIns="40101" rIns="80202" bIns="40101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6250347" y="2186547"/>
            <a:ext cx="677584" cy="3943566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02" tIns="40101" rIns="80202" bIns="40101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7697853" y="2186547"/>
            <a:ext cx="677584" cy="3943566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02" tIns="40101" rIns="80202" bIns="40101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8406669" y="2186547"/>
            <a:ext cx="677584" cy="3943566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02" tIns="40101" rIns="80202" bIns="40101"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68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/>
          </p:cNvSpPr>
          <p:nvPr/>
        </p:nvSpPr>
        <p:spPr bwMode="auto">
          <a:xfrm>
            <a:off x="137147" y="1272723"/>
            <a:ext cx="9006853" cy="98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0" rIns="91421" bIns="45710" anchor="ctr"/>
          <a:lstStyle>
            <a:lvl1pPr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altLang="it-IT" sz="3900" b="1" dirty="0" smtClean="0">
                <a:solidFill>
                  <a:srgbClr val="A20E23"/>
                </a:solidFill>
                <a:latin typeface="Times New Roman" pitchFamily="18" charset="0"/>
                <a:cs typeface="Times New Roman" pitchFamily="18" charset="0"/>
              </a:rPr>
              <a:t>«il tempo </a:t>
            </a:r>
            <a:r>
              <a:rPr lang="it-IT" altLang="it-IT" sz="3900" b="1" dirty="0">
                <a:solidFill>
                  <a:srgbClr val="A20E23"/>
                </a:solidFill>
                <a:latin typeface="Times New Roman" pitchFamily="18" charset="0"/>
                <a:cs typeface="Times New Roman" pitchFamily="18" charset="0"/>
              </a:rPr>
              <a:t>scuola»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630059" y="2774623"/>
          <a:ext cx="8192122" cy="2652106"/>
        </p:xfrm>
        <a:graphic>
          <a:graphicData uri="http://schemas.openxmlformats.org/drawingml/2006/table">
            <a:tbl>
              <a:tblPr firstRow="1" firstCol="1" bandRow="1"/>
              <a:tblGrid>
                <a:gridCol w="5969648"/>
                <a:gridCol w="739436"/>
                <a:gridCol w="741519"/>
                <a:gridCol w="741519"/>
              </a:tblGrid>
              <a:tr h="378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200">
                          <a:solidFill>
                            <a:srgbClr val="02020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it-IT" sz="1800">
                        <a:solidFill>
                          <a:srgbClr val="02020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23" marR="380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200" b="1" dirty="0">
                          <a:solidFill>
                            <a:srgbClr val="020202"/>
                          </a:solidFill>
                          <a:effectLst/>
                          <a:latin typeface="Times New Roman"/>
                          <a:ea typeface="Times New Roman"/>
                        </a:rPr>
                        <a:t>Insegnanti</a:t>
                      </a:r>
                      <a:endParaRPr lang="it-IT" sz="1800" dirty="0">
                        <a:solidFill>
                          <a:srgbClr val="02020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23" marR="380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8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200">
                          <a:solidFill>
                            <a:srgbClr val="020202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it-IT" sz="1800">
                        <a:solidFill>
                          <a:srgbClr val="02020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23" marR="380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200" i="1">
                          <a:solidFill>
                            <a:srgbClr val="020202"/>
                          </a:solidFill>
                          <a:effectLst/>
                          <a:latin typeface="Times New Roman"/>
                          <a:ea typeface="Times New Roman"/>
                        </a:rPr>
                        <a:t>(N)</a:t>
                      </a:r>
                      <a:endParaRPr lang="it-IT" sz="1800">
                        <a:solidFill>
                          <a:srgbClr val="02020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23" marR="380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200" i="1">
                          <a:solidFill>
                            <a:srgbClr val="020202"/>
                          </a:solidFill>
                          <a:effectLst/>
                          <a:latin typeface="Times New Roman"/>
                          <a:ea typeface="Times New Roman"/>
                        </a:rPr>
                        <a:t>M</a:t>
                      </a:r>
                      <a:endParaRPr lang="it-IT" sz="1800">
                        <a:solidFill>
                          <a:srgbClr val="02020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23" marR="380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200" i="1">
                          <a:solidFill>
                            <a:srgbClr val="020202"/>
                          </a:solidFill>
                          <a:effectLst/>
                          <a:latin typeface="Times New Roman"/>
                          <a:ea typeface="Times New Roman"/>
                        </a:rPr>
                        <a:t>DS</a:t>
                      </a:r>
                      <a:endParaRPr lang="it-IT" sz="1800">
                        <a:solidFill>
                          <a:srgbClr val="02020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23" marR="3802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200">
                          <a:solidFill>
                            <a:srgbClr val="020202"/>
                          </a:solidFill>
                          <a:effectLst/>
                          <a:latin typeface="Times New Roman"/>
                          <a:ea typeface="Times New Roman"/>
                        </a:rPr>
                        <a:t>Numero ore di frequenza settimanale della classe</a:t>
                      </a:r>
                      <a:endParaRPr lang="it-IT" sz="1800">
                        <a:solidFill>
                          <a:srgbClr val="02020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23" marR="380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200">
                          <a:solidFill>
                            <a:srgbClr val="020202"/>
                          </a:solidFill>
                          <a:effectLst/>
                          <a:latin typeface="Times New Roman"/>
                          <a:ea typeface="Times New Roman"/>
                        </a:rPr>
                        <a:t>322</a:t>
                      </a:r>
                      <a:endParaRPr lang="it-IT" sz="1800">
                        <a:solidFill>
                          <a:srgbClr val="02020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23" marR="380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33,17</a:t>
                      </a:r>
                      <a:endParaRPr lang="it-IT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23" marR="380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200">
                          <a:solidFill>
                            <a:srgbClr val="020202"/>
                          </a:solidFill>
                          <a:effectLst/>
                          <a:latin typeface="Times New Roman"/>
                          <a:ea typeface="Times New Roman"/>
                        </a:rPr>
                        <a:t>4,80</a:t>
                      </a:r>
                      <a:endParaRPr lang="it-IT" sz="1800">
                        <a:solidFill>
                          <a:srgbClr val="02020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23" marR="380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7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200">
                          <a:solidFill>
                            <a:srgbClr val="020202"/>
                          </a:solidFill>
                          <a:effectLst/>
                          <a:latin typeface="Times New Roman"/>
                          <a:ea typeface="Times New Roman"/>
                        </a:rPr>
                        <a:t>Numero ore di frequenza settimanale dell’alunno disabile</a:t>
                      </a:r>
                      <a:endParaRPr lang="it-IT" sz="1800">
                        <a:solidFill>
                          <a:srgbClr val="02020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23" marR="380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200">
                          <a:solidFill>
                            <a:srgbClr val="020202"/>
                          </a:solidFill>
                          <a:effectLst/>
                          <a:latin typeface="Times New Roman"/>
                          <a:ea typeface="Times New Roman"/>
                        </a:rPr>
                        <a:t>322</a:t>
                      </a:r>
                      <a:endParaRPr lang="it-IT" sz="1800">
                        <a:solidFill>
                          <a:srgbClr val="02020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23" marR="380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30,31</a:t>
                      </a:r>
                      <a:endParaRPr lang="it-IT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23" marR="380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200">
                          <a:solidFill>
                            <a:srgbClr val="020202"/>
                          </a:solidFill>
                          <a:effectLst/>
                          <a:latin typeface="Times New Roman"/>
                          <a:ea typeface="Times New Roman"/>
                        </a:rPr>
                        <a:t>6,61</a:t>
                      </a:r>
                      <a:endParaRPr lang="it-IT" sz="1800">
                        <a:solidFill>
                          <a:srgbClr val="02020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23" marR="380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7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200" dirty="0">
                          <a:solidFill>
                            <a:srgbClr val="020202"/>
                          </a:solidFill>
                          <a:effectLst/>
                          <a:latin typeface="Times New Roman"/>
                          <a:ea typeface="Times New Roman"/>
                        </a:rPr>
                        <a:t>Numero medio di ore settimanali che </a:t>
                      </a:r>
                      <a:r>
                        <a:rPr lang="it-IT" sz="2200" dirty="0" smtClean="0">
                          <a:solidFill>
                            <a:srgbClr val="020202"/>
                          </a:solidFill>
                          <a:effectLst/>
                          <a:latin typeface="Times New Roman"/>
                          <a:ea typeface="Times New Roman"/>
                        </a:rPr>
                        <a:t>l’alunno </a:t>
                      </a:r>
                      <a:r>
                        <a:rPr lang="it-IT" sz="2200" dirty="0">
                          <a:solidFill>
                            <a:srgbClr val="020202"/>
                          </a:solidFill>
                          <a:effectLst/>
                          <a:latin typeface="Times New Roman"/>
                          <a:ea typeface="Times New Roman"/>
                        </a:rPr>
                        <a:t>disabile trascorre con il gruppo classe</a:t>
                      </a:r>
                      <a:endParaRPr lang="it-IT" sz="1800" dirty="0">
                        <a:solidFill>
                          <a:srgbClr val="02020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23" marR="380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200">
                          <a:solidFill>
                            <a:srgbClr val="020202"/>
                          </a:solidFill>
                          <a:effectLst/>
                          <a:latin typeface="Times New Roman"/>
                          <a:ea typeface="Times New Roman"/>
                        </a:rPr>
                        <a:t>317</a:t>
                      </a:r>
                      <a:endParaRPr lang="it-IT" sz="1800">
                        <a:solidFill>
                          <a:srgbClr val="02020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23" marR="380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26,40</a:t>
                      </a:r>
                      <a:endParaRPr lang="it-IT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23" marR="380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200" dirty="0">
                          <a:solidFill>
                            <a:srgbClr val="020202"/>
                          </a:solidFill>
                          <a:effectLst/>
                          <a:latin typeface="Times New Roman"/>
                          <a:ea typeface="Times New Roman"/>
                        </a:rPr>
                        <a:t>9,26</a:t>
                      </a:r>
                      <a:endParaRPr lang="it-IT" sz="1800" dirty="0">
                        <a:solidFill>
                          <a:srgbClr val="02020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23" marR="380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23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753627" y="420878"/>
            <a:ext cx="7772536" cy="1143000"/>
          </a:xfrm>
        </p:spPr>
        <p:txBody>
          <a:bodyPr/>
          <a:lstStyle/>
          <a:p>
            <a:pPr algn="ctr">
              <a:defRPr/>
            </a:pPr>
            <a:r>
              <a:rPr lang="it-IT" sz="3900" b="1" dirty="0">
                <a:solidFill>
                  <a:srgbClr val="A20E23"/>
                </a:solidFill>
                <a:ea typeface="+mn-ea"/>
              </a:rPr>
              <a:t>Tempo scuola alunni con disabilità</a:t>
            </a:r>
          </a:p>
        </p:txBody>
      </p:sp>
      <p:graphicFrame>
        <p:nvGraphicFramePr>
          <p:cNvPr id="26627" name="Grafico 5"/>
          <p:cNvGraphicFramePr>
            <a:graphicFrameLocks/>
          </p:cNvGraphicFramePr>
          <p:nvPr/>
        </p:nvGraphicFramePr>
        <p:xfrm>
          <a:off x="1079520" y="1748373"/>
          <a:ext cx="7046067" cy="4724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r:id="rId3" imgW="8236410" imgH="5200339" progId="Excel.Chart.8">
                  <p:embed/>
                </p:oleObj>
              </mc:Choice>
              <mc:Fallback>
                <p:oleObj r:id="rId3" imgW="8236410" imgH="520033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20" y="1748373"/>
                        <a:ext cx="7046067" cy="4724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738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Osservazioni riassuntive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dirty="0"/>
              <a:t>I risultati della ricerca evidenziano una valutazione prevalentemente positiva della qualità del lavoro degli insegnanti da parte di tutti gli attori coinvolti nel processo di inclusione. </a:t>
            </a:r>
            <a:endParaRPr lang="it-IT" sz="2000" dirty="0" smtClean="0"/>
          </a:p>
          <a:p>
            <a:r>
              <a:rPr lang="it-IT" sz="2000" dirty="0" smtClean="0"/>
              <a:t>Pur </a:t>
            </a:r>
            <a:r>
              <a:rPr lang="it-IT" sz="2000" dirty="0"/>
              <a:t>in un quadro complessivamente positivo, risulta evidente il riconoscimento professionale (formazione, operatività, organizzazione) a favore dell’insegnante di sostegno rispetto agli insegnanti curricolari</a:t>
            </a:r>
            <a:r>
              <a:rPr lang="it-IT" sz="2000" dirty="0" smtClean="0"/>
              <a:t>.</a:t>
            </a:r>
          </a:p>
          <a:p>
            <a:r>
              <a:rPr lang="it-IT" sz="2000" dirty="0" smtClean="0"/>
              <a:t>Un </a:t>
            </a:r>
            <a:r>
              <a:rPr lang="it-IT" sz="2000" dirty="0"/>
              <a:t>altro elemento </a:t>
            </a:r>
            <a:r>
              <a:rPr lang="it-IT" sz="2000" dirty="0" smtClean="0"/>
              <a:t>relativamente critico è </a:t>
            </a:r>
            <a:r>
              <a:rPr lang="it-IT" sz="2000" dirty="0"/>
              <a:t>quello della formazione, in particolare dei docenti </a:t>
            </a:r>
            <a:r>
              <a:rPr lang="it-IT" sz="2000" dirty="0" smtClean="0"/>
              <a:t>curricolari</a:t>
            </a:r>
          </a:p>
          <a:p>
            <a:r>
              <a:rPr lang="it-IT" sz="2000" dirty="0" smtClean="0"/>
              <a:t>Circa metà degli studenti con disabilità passa una parte del tempo scuola fuori dalla classe</a:t>
            </a:r>
          </a:p>
          <a:p>
            <a:r>
              <a:rPr lang="it-IT" sz="2000" dirty="0" smtClean="0"/>
              <a:t>Non c’è un grado di accordo elevato fra le valutazioni degli operatori scolastici e quelle dei genitori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38859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/>
              <a:t>Osservazioni conclusive: i genitori</a:t>
            </a:r>
            <a:endParaRPr lang="it-IT" sz="3200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it-IT" sz="2000" dirty="0" smtClean="0"/>
              <a:t>La partecipazione dei genitori è stata piuttosto limitata.</a:t>
            </a:r>
          </a:p>
          <a:p>
            <a:pPr eaLnBrk="1" hangingPunct="1"/>
            <a:r>
              <a:rPr lang="it-IT" altLang="it-IT" sz="2000" dirty="0" smtClean="0"/>
              <a:t>I genitori valutano positivamente il processo di integrazione in molti aspetti relativi alle strutture, alle risorse umane, all’attenzione ai bisogni e alle caratteristiche del figlio. </a:t>
            </a:r>
          </a:p>
          <a:p>
            <a:pPr eaLnBrk="1" hangingPunct="1"/>
            <a:r>
              <a:rPr lang="it-IT" altLang="it-IT" sz="2000" dirty="0" smtClean="0"/>
              <a:t>Tuttavia emergono alcuni elementi di criticità relativi alla corresponsabilità educativa di tutte le figure docenti </a:t>
            </a:r>
          </a:p>
          <a:p>
            <a:pPr eaLnBrk="1" hangingPunct="1"/>
            <a:r>
              <a:rPr lang="it-IT" altLang="it-IT" sz="2000" dirty="0" smtClean="0"/>
              <a:t>Passando dalla scuola dell’infanzia agli ordini successivi cala il livello di soddisfazione relativo al coinvolgimento di tutto il corpo docente e alla prossimità del gruppo classe e relative famiglie. 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Qualche riflessione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sz="2400" dirty="0" smtClean="0"/>
              <a:t>il superamento definitivo del dualismo alunno disabile-insegnante di sostegno è il primo passo per mettere davvero in rete tutti i protagonisti, comprese le famiglie;</a:t>
            </a:r>
          </a:p>
          <a:p>
            <a:r>
              <a:rPr lang="it-IT" altLang="it-IT" sz="2400" dirty="0" smtClean="0"/>
              <a:t>un modello di scuola trasparente, accessibile da parte dei cittadini utenti in tutte le fasi del processo educativo, comprese quelle decisionali e di verifica dei risultati, può diminuire la discrepanza fra </a:t>
            </a:r>
            <a:r>
              <a:rPr lang="it-IT" altLang="it-IT" sz="2400" dirty="0" smtClean="0"/>
              <a:t>i diversi punti di vista </a:t>
            </a:r>
            <a:r>
              <a:rPr lang="it-IT" altLang="it-IT" sz="2400" dirty="0" smtClean="0"/>
              <a:t>e migliorare la qualità complessiva dei processi di inclusione 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Prospettive future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it-IT" sz="2000" dirty="0" smtClean="0"/>
              <a:t>Approfondire il rapporto tra progettazione educativa e modalità di realizzazione, a partire dalla domanda: “come trascorrono effettivamente le ore a scuola gli alunni disabili?”. </a:t>
            </a:r>
          </a:p>
          <a:p>
            <a:pPr eaLnBrk="1" hangingPunct="1"/>
            <a:r>
              <a:rPr lang="it-IT" altLang="it-IT" sz="2000" dirty="0" smtClean="0"/>
              <a:t>Effettuare rilevazioni su un campione di controllo per quanto riguarda il livello di soddisfazione di genitori e studenti, al fine di verificare se le aree di criticità sono analoghe o diversamente percepite quando non è presente una disabilità. </a:t>
            </a:r>
          </a:p>
          <a:p>
            <a:pPr eaLnBrk="1" hangingPunct="1"/>
            <a:r>
              <a:rPr lang="it-IT" altLang="it-IT" sz="2000" dirty="0" smtClean="0"/>
              <a:t>Partendo dai risultati delle ricerche, promuovere iniziative di formazione a livello regionale relativamente a disabilità e bisogni educativi speciali, rivolte principalmente agli operatori scolastici,  ma che potranno coinvolgere anche le famiglie.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344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 idx="4294967295"/>
          </p:nvPr>
        </p:nvSpPr>
        <p:spPr>
          <a:xfrm>
            <a:off x="630059" y="595283"/>
            <a:ext cx="7775252" cy="1134351"/>
          </a:xfrm>
        </p:spPr>
        <p:txBody>
          <a:bodyPr lIns="91421" tIns="45710" rIns="91421" bIns="45710" anchor="ctr"/>
          <a:lstStyle/>
          <a:p>
            <a:pPr eaLnBrk="1" hangingPunct="1"/>
            <a:r>
              <a:rPr lang="it-IT" altLang="it-IT" sz="4700" b="1">
                <a:solidFill>
                  <a:srgbClr val="A20E23"/>
                </a:solidFill>
              </a:rPr>
              <a:t>La ricerca</a:t>
            </a:r>
          </a:p>
        </p:txBody>
      </p:sp>
      <p:sp>
        <p:nvSpPr>
          <p:cNvPr id="59395" name="Segnaposto contenuto 6"/>
          <p:cNvSpPr>
            <a:spLocks noGrp="1"/>
          </p:cNvSpPr>
          <p:nvPr>
            <p:ph idx="4294967295"/>
          </p:nvPr>
        </p:nvSpPr>
        <p:spPr>
          <a:xfrm>
            <a:off x="753627" y="1729635"/>
            <a:ext cx="8006092" cy="4707488"/>
          </a:xfrm>
        </p:spPr>
        <p:txBody>
          <a:bodyPr lIns="91421" tIns="45710" rIns="91421" bIns="45710"/>
          <a:lstStyle/>
          <a:p>
            <a:pPr marL="0" indent="0">
              <a:buNone/>
              <a:defRPr/>
            </a:pPr>
            <a:r>
              <a:rPr lang="it-IT" sz="2500" dirty="0">
                <a:solidFill>
                  <a:srgbClr val="1E2B56"/>
                </a:solidFill>
              </a:rPr>
              <a:t>Hanno collaborato al progetto: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it-IT" sz="2500" dirty="0">
                <a:solidFill>
                  <a:srgbClr val="1E2B56"/>
                </a:solidFill>
              </a:rPr>
              <a:t>Il </a:t>
            </a:r>
            <a:r>
              <a:rPr lang="it-IT" sz="2500" b="1" dirty="0">
                <a:solidFill>
                  <a:srgbClr val="1E2B56"/>
                </a:solidFill>
              </a:rPr>
              <a:t>Ministero dell’Istruzione</a:t>
            </a:r>
            <a:r>
              <a:rPr lang="it-IT" sz="2500" dirty="0">
                <a:solidFill>
                  <a:srgbClr val="1E2B56"/>
                </a:solidFill>
              </a:rPr>
              <a:t>, dell’Università e della Ricerca – Ufficio Scolastico Regionale per la Liguria, Ambito Territoriale di </a:t>
            </a:r>
            <a:r>
              <a:rPr lang="it-IT" sz="2500" dirty="0" smtClean="0">
                <a:solidFill>
                  <a:srgbClr val="1E2B56"/>
                </a:solidFill>
              </a:rPr>
              <a:t>Genova - GLIP;</a:t>
            </a:r>
            <a:endParaRPr lang="it-IT" sz="2500" dirty="0">
              <a:solidFill>
                <a:srgbClr val="1E2B56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it-IT" sz="2500" dirty="0">
                <a:solidFill>
                  <a:srgbClr val="1E2B56"/>
                </a:solidFill>
              </a:rPr>
              <a:t>Il </a:t>
            </a:r>
            <a:r>
              <a:rPr lang="it-IT" sz="2500" b="1" dirty="0">
                <a:solidFill>
                  <a:srgbClr val="1E2B56"/>
                </a:solidFill>
              </a:rPr>
              <a:t>Dipartimento di Scienze della Formazione – Polo “M.T. Bozzo” </a:t>
            </a:r>
            <a:r>
              <a:rPr lang="it-IT" sz="2500" dirty="0">
                <a:solidFill>
                  <a:srgbClr val="1E2B56"/>
                </a:solidFill>
              </a:rPr>
              <a:t>Ricerca e intervento sui disturbi del linguaggio e dell’apprendimento;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it-IT" sz="2500" b="1" dirty="0">
                <a:solidFill>
                  <a:srgbClr val="1E2B56"/>
                </a:solidFill>
              </a:rPr>
              <a:t>IDEE s.r.l. </a:t>
            </a:r>
            <a:r>
              <a:rPr lang="it-IT" sz="2500" dirty="0">
                <a:solidFill>
                  <a:srgbClr val="1E2B56"/>
                </a:solidFill>
              </a:rPr>
              <a:t>(Intervento sui Disturbi dell’Età Evolutiva);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it-IT" sz="2500" dirty="0">
                <a:solidFill>
                  <a:srgbClr val="1E2B56"/>
                </a:solidFill>
              </a:rPr>
              <a:t>Il </a:t>
            </a:r>
            <a:r>
              <a:rPr lang="it-IT" sz="2500" b="1" dirty="0">
                <a:solidFill>
                  <a:srgbClr val="1E2B56"/>
                </a:solidFill>
              </a:rPr>
              <a:t>Comune di Genova </a:t>
            </a:r>
            <a:r>
              <a:rPr lang="it-IT" sz="2500" dirty="0">
                <a:solidFill>
                  <a:srgbClr val="1E2B56"/>
                </a:solidFill>
              </a:rPr>
              <a:t>– Direzione Politiche Educative del Comune di Genova, Settore Progettazione e Coordinamento del Sistema Pedagogico.</a:t>
            </a:r>
            <a:endParaRPr lang="it-IT" altLang="it-IT" sz="2500" b="1" i="1" u="sng" dirty="0">
              <a:solidFill>
                <a:srgbClr val="1E2B56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6955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 idx="4294967295"/>
          </p:nvPr>
        </p:nvSpPr>
        <p:spPr>
          <a:xfrm>
            <a:off x="630059" y="595283"/>
            <a:ext cx="7775252" cy="1134351"/>
          </a:xfrm>
        </p:spPr>
        <p:txBody>
          <a:bodyPr lIns="91421" tIns="45710" rIns="91421" bIns="45710" anchor="ctr"/>
          <a:lstStyle/>
          <a:p>
            <a:pPr eaLnBrk="1" hangingPunct="1"/>
            <a:r>
              <a:rPr lang="it-IT" altLang="it-IT" sz="4700" b="1">
                <a:solidFill>
                  <a:srgbClr val="A20E23"/>
                </a:solidFill>
              </a:rPr>
              <a:t>Obiettivi della ricerca</a:t>
            </a:r>
          </a:p>
        </p:txBody>
      </p:sp>
      <p:sp>
        <p:nvSpPr>
          <p:cNvPr id="59395" name="Segnaposto contenuto 6"/>
          <p:cNvSpPr>
            <a:spLocks noGrp="1"/>
          </p:cNvSpPr>
          <p:nvPr>
            <p:ph idx="4294967295"/>
          </p:nvPr>
        </p:nvSpPr>
        <p:spPr>
          <a:xfrm>
            <a:off x="568954" y="1598471"/>
            <a:ext cx="8129659" cy="5259529"/>
          </a:xfrm>
        </p:spPr>
        <p:txBody>
          <a:bodyPr lIns="91421" tIns="45710" rIns="91421" bIns="45710"/>
          <a:lstStyle/>
          <a:p>
            <a:pPr defTabSz="913412" eaLnBrk="1" hangingPunct="1">
              <a:lnSpc>
                <a:spcPct val="115000"/>
              </a:lnSpc>
              <a:spcBef>
                <a:spcPct val="0"/>
              </a:spcBef>
              <a:buClr>
                <a:srgbClr val="A20E23"/>
              </a:buClr>
              <a:defRPr/>
            </a:pPr>
            <a:r>
              <a:rPr lang="it-IT" altLang="it-IT" b="1" dirty="0" smtClean="0">
                <a:solidFill>
                  <a:srgbClr val="1E2B56"/>
                </a:solidFill>
                <a:sym typeface="Wingdings" pitchFamily="2" charset="2"/>
              </a:rPr>
              <a:t>Offrire uno spaccato sulla qualità dell’integrazione scolastica basato sulle </a:t>
            </a:r>
            <a:r>
              <a:rPr lang="it-IT" altLang="it-IT" b="1" i="1" u="sng" dirty="0" smtClean="0">
                <a:solidFill>
                  <a:srgbClr val="1E2B5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percezioni dei diversi attori coinvolti nel processo</a:t>
            </a:r>
            <a:r>
              <a:rPr lang="it-IT" altLang="it-IT" dirty="0" smtClean="0">
                <a:solidFill>
                  <a:srgbClr val="1E2B56"/>
                </a:solidFill>
                <a:sym typeface="Wingdings" pitchFamily="2" charset="2"/>
              </a:rPr>
              <a:t>  </a:t>
            </a:r>
            <a:r>
              <a:rPr lang="it-IT" altLang="it-IT" sz="2800" dirty="0">
                <a:solidFill>
                  <a:srgbClr val="1E2B56"/>
                </a:solidFill>
                <a:sym typeface="Wingdings" pitchFamily="2" charset="2"/>
              </a:rPr>
              <a:t>(</a:t>
            </a:r>
            <a:r>
              <a:rPr lang="it-IT" altLang="it-IT" sz="2500" dirty="0">
                <a:solidFill>
                  <a:srgbClr val="1E2B56"/>
                </a:solidFill>
                <a:sym typeface="Wingdings" pitchFamily="2" charset="2"/>
              </a:rPr>
              <a:t>Dirigenti scolastici, Referenti per la disabilità, Coordinatori del consiglio di classe, Insegnanti di sostegno, Genitori degli alunni/studenti disabili, Studenti disabili)</a:t>
            </a:r>
          </a:p>
          <a:p>
            <a:pPr>
              <a:defRPr/>
            </a:pPr>
            <a:r>
              <a:rPr lang="it-IT" b="1" dirty="0">
                <a:solidFill>
                  <a:srgbClr val="1E2B56"/>
                </a:solidFill>
              </a:rPr>
              <a:t>Mettere a confronto </a:t>
            </a:r>
            <a:r>
              <a:rPr lang="it-IT" b="1" dirty="0" smtClean="0">
                <a:solidFill>
                  <a:srgbClr val="1E2B56"/>
                </a:solidFill>
              </a:rPr>
              <a:t>tali percezioni e valutare </a:t>
            </a:r>
            <a:r>
              <a:rPr lang="it-IT" b="1" dirty="0">
                <a:solidFill>
                  <a:srgbClr val="1E2B56"/>
                </a:solidFill>
              </a:rPr>
              <a:t>il grado di accordo e le eventuali differenze.</a:t>
            </a:r>
          </a:p>
          <a:p>
            <a:pPr marL="0" indent="0" defTabSz="913412" eaLnBrk="1" hangingPunct="1">
              <a:lnSpc>
                <a:spcPct val="110000"/>
              </a:lnSpc>
              <a:spcBef>
                <a:spcPct val="0"/>
              </a:spcBef>
              <a:buNone/>
              <a:defRPr/>
            </a:pPr>
            <a:endParaRPr lang="it-IT" altLang="it-IT" sz="3500" b="1" i="1" u="sng" dirty="0">
              <a:solidFill>
                <a:srgbClr val="1E2B56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037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contenuto 6"/>
          <p:cNvSpPr>
            <a:spLocks noGrp="1"/>
          </p:cNvSpPr>
          <p:nvPr>
            <p:ph idx="4294967295"/>
          </p:nvPr>
        </p:nvSpPr>
        <p:spPr>
          <a:xfrm>
            <a:off x="506492" y="1729635"/>
            <a:ext cx="8637508" cy="4511463"/>
          </a:xfrm>
        </p:spPr>
        <p:txBody>
          <a:bodyPr lIns="91421" tIns="45710" rIns="91421" bIns="45710"/>
          <a:lstStyle/>
          <a:p>
            <a:pPr marL="601515" indent="-601515" algn="ctr" defTabSz="913412" eaLnBrk="1" hangingPunct="1">
              <a:lnSpc>
                <a:spcPct val="90000"/>
              </a:lnSpc>
              <a:buClr>
                <a:srgbClr val="7F2016"/>
              </a:buClr>
              <a:buNone/>
            </a:pPr>
            <a:endParaRPr lang="it-IT" altLang="it-IT" sz="900">
              <a:solidFill>
                <a:srgbClr val="DB1330"/>
              </a:solidFill>
              <a:sym typeface="Wingdings" pitchFamily="2" charset="2"/>
            </a:endParaRPr>
          </a:p>
          <a:p>
            <a:pPr marL="601515" indent="-601515" algn="ctr" defTabSz="913412" eaLnBrk="1" hangingPunct="1">
              <a:lnSpc>
                <a:spcPct val="110000"/>
              </a:lnSpc>
              <a:spcBef>
                <a:spcPct val="10000"/>
              </a:spcBef>
              <a:buClr>
                <a:srgbClr val="7F2016"/>
              </a:buClr>
              <a:buNone/>
            </a:pPr>
            <a:r>
              <a:rPr lang="it-IT" altLang="it-IT" sz="2500" b="1">
                <a:solidFill>
                  <a:schemeClr val="tx2"/>
                </a:solidFill>
                <a:sym typeface="Wingdings" pitchFamily="2" charset="2"/>
              </a:rPr>
              <a:t>P</a:t>
            </a:r>
            <a:r>
              <a:rPr lang="it-IT" altLang="it-IT" sz="2500" b="1">
                <a:solidFill>
                  <a:schemeClr val="tx2"/>
                </a:solidFill>
              </a:rPr>
              <a:t>opolazione di riferimento: </a:t>
            </a:r>
            <a:r>
              <a:rPr lang="it-IT" altLang="it-IT" sz="2500" b="1">
                <a:solidFill>
                  <a:srgbClr val="1E2B56"/>
                </a:solidFill>
              </a:rPr>
              <a:t>2626 </a:t>
            </a:r>
          </a:p>
          <a:p>
            <a:pPr marL="601515" indent="-601515" algn="ctr" defTabSz="913412" eaLnBrk="1" hangingPunct="1">
              <a:lnSpc>
                <a:spcPct val="110000"/>
              </a:lnSpc>
              <a:spcBef>
                <a:spcPct val="10000"/>
              </a:spcBef>
              <a:buClr>
                <a:srgbClr val="7F2016"/>
              </a:buClr>
              <a:buNone/>
            </a:pPr>
            <a:r>
              <a:rPr lang="it-IT" altLang="it-IT" sz="1900">
                <a:solidFill>
                  <a:schemeClr val="tx2"/>
                </a:solidFill>
              </a:rPr>
              <a:t>alunni/studenti </a:t>
            </a:r>
            <a:r>
              <a:rPr lang="it-IT" altLang="it-IT" sz="1900">
                <a:solidFill>
                  <a:schemeClr val="tx2"/>
                </a:solidFill>
                <a:sym typeface="Wingdings" pitchFamily="2" charset="2"/>
              </a:rPr>
              <a:t>con certificazione di disabilità </a:t>
            </a:r>
            <a:r>
              <a:rPr lang="it-IT" altLang="it-IT" sz="1900">
                <a:solidFill>
                  <a:schemeClr val="tx2"/>
                </a:solidFill>
              </a:rPr>
              <a:t>su </a:t>
            </a:r>
            <a:r>
              <a:rPr lang="it-IT" altLang="it-IT" sz="1900">
                <a:solidFill>
                  <a:schemeClr val="tx2"/>
                </a:solidFill>
                <a:sym typeface="Wingdings" pitchFamily="2" charset="2"/>
              </a:rPr>
              <a:t>Genova e Provincia (a.s.</a:t>
            </a:r>
            <a:r>
              <a:rPr lang="it-IT" altLang="it-IT" sz="1900">
                <a:solidFill>
                  <a:schemeClr val="tx2"/>
                </a:solidFill>
              </a:rPr>
              <a:t> 2011-12)</a:t>
            </a:r>
          </a:p>
          <a:p>
            <a:pPr marL="601515" indent="-601515" algn="just" defTabSz="913412" eaLnBrk="1" hangingPunct="1">
              <a:lnSpc>
                <a:spcPct val="110000"/>
              </a:lnSpc>
              <a:spcBef>
                <a:spcPct val="10000"/>
              </a:spcBef>
              <a:buClr>
                <a:srgbClr val="7F2016"/>
              </a:buClr>
              <a:buNone/>
            </a:pPr>
            <a:endParaRPr lang="it-IT" altLang="it-IT" sz="2800">
              <a:solidFill>
                <a:schemeClr val="tx2"/>
              </a:solidFill>
              <a:sym typeface="Wingdings" pitchFamily="2" charset="2"/>
            </a:endParaRPr>
          </a:p>
          <a:p>
            <a:pPr marL="601515" indent="-601515" algn="ctr" defTabSz="913412" eaLnBrk="1" hangingPunct="1">
              <a:lnSpc>
                <a:spcPct val="110000"/>
              </a:lnSpc>
              <a:spcBef>
                <a:spcPct val="10000"/>
              </a:spcBef>
              <a:buNone/>
            </a:pPr>
            <a:r>
              <a:rPr lang="it-IT" altLang="it-IT" sz="2500" b="1">
                <a:solidFill>
                  <a:srgbClr val="1E2B56"/>
                </a:solidFill>
                <a:sym typeface="Wingdings" pitchFamily="2" charset="2"/>
              </a:rPr>
              <a:t>esclusi 208</a:t>
            </a:r>
            <a:r>
              <a:rPr lang="it-IT" altLang="it-IT" sz="2500">
                <a:solidFill>
                  <a:schemeClr val="tx2"/>
                </a:solidFill>
                <a:sym typeface="Wingdings" pitchFamily="2" charset="2"/>
              </a:rPr>
              <a:t> (diagnosi non specificata)</a:t>
            </a:r>
          </a:p>
          <a:p>
            <a:pPr marL="601515" indent="-601515" algn="ctr" defTabSz="913412" eaLnBrk="1" hangingPunct="1">
              <a:lnSpc>
                <a:spcPct val="110000"/>
              </a:lnSpc>
              <a:spcBef>
                <a:spcPct val="10000"/>
              </a:spcBef>
              <a:buNone/>
            </a:pPr>
            <a:endParaRPr lang="it-IT" altLang="it-IT" sz="2800">
              <a:solidFill>
                <a:schemeClr val="tx2"/>
              </a:solidFill>
              <a:sym typeface="Wingdings" pitchFamily="2" charset="2"/>
            </a:endParaRPr>
          </a:p>
          <a:p>
            <a:pPr marL="601515" indent="-601515" algn="ctr" defTabSz="913412" eaLnBrk="1" hangingPunct="1">
              <a:lnSpc>
                <a:spcPct val="110000"/>
              </a:lnSpc>
              <a:spcBef>
                <a:spcPct val="10000"/>
              </a:spcBef>
              <a:buNone/>
            </a:pPr>
            <a:r>
              <a:rPr lang="it-IT" altLang="it-IT" sz="2500" b="1">
                <a:solidFill>
                  <a:srgbClr val="1E2B56"/>
                </a:solidFill>
                <a:sym typeface="Wingdings" pitchFamily="2" charset="2"/>
              </a:rPr>
              <a:t>581 unità</a:t>
            </a:r>
            <a:r>
              <a:rPr lang="it-IT" altLang="it-IT" sz="250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it-IT" altLang="it-IT" sz="2500">
                <a:solidFill>
                  <a:srgbClr val="1E2B56"/>
                </a:solidFill>
                <a:sym typeface="Wingdings" pitchFamily="2" charset="2"/>
              </a:rPr>
              <a:t>(1/4 della popolazione +10%)</a:t>
            </a:r>
          </a:p>
          <a:p>
            <a:pPr marL="601515" indent="-601515" algn="ctr" defTabSz="913412" eaLnBrk="1" hangingPunct="1">
              <a:lnSpc>
                <a:spcPct val="110000"/>
              </a:lnSpc>
              <a:spcBef>
                <a:spcPct val="10000"/>
              </a:spcBef>
              <a:buNone/>
            </a:pPr>
            <a:endParaRPr lang="it-IT" altLang="it-IT" smtClean="0">
              <a:solidFill>
                <a:srgbClr val="1E2B56"/>
              </a:solidFill>
              <a:sym typeface="Wingdings" pitchFamily="2" charset="2"/>
            </a:endParaRPr>
          </a:p>
          <a:p>
            <a:pPr marL="601515" indent="-601515" algn="ctr" defTabSz="913412" eaLnBrk="1" hangingPunct="1">
              <a:lnSpc>
                <a:spcPct val="110000"/>
              </a:lnSpc>
              <a:spcBef>
                <a:spcPct val="10000"/>
              </a:spcBef>
              <a:buNone/>
            </a:pPr>
            <a:r>
              <a:rPr lang="it-IT" altLang="it-IT" sz="2800" b="1">
                <a:solidFill>
                  <a:srgbClr val="A20E23"/>
                </a:solidFill>
                <a:sym typeface="Wingdings" pitchFamily="2" charset="2"/>
              </a:rPr>
              <a:t>382 partecipanti </a:t>
            </a:r>
            <a:r>
              <a:rPr lang="it-IT" altLang="it-IT" sz="2500" b="1">
                <a:solidFill>
                  <a:srgbClr val="1E2B56"/>
                </a:solidFill>
                <a:sym typeface="Wingdings" pitchFamily="2" charset="2"/>
              </a:rPr>
              <a:t>(57 istituti comprensivi – 153 scuole)</a:t>
            </a:r>
            <a:endParaRPr lang="it-IT" altLang="it-IT" sz="2500" b="1">
              <a:solidFill>
                <a:srgbClr val="1E2B56"/>
              </a:solidFill>
            </a:endParaRPr>
          </a:p>
        </p:txBody>
      </p:sp>
      <p:sp>
        <p:nvSpPr>
          <p:cNvPr id="6147" name="Titolo 1"/>
          <p:cNvSpPr>
            <a:spLocks/>
          </p:cNvSpPr>
          <p:nvPr/>
        </p:nvSpPr>
        <p:spPr bwMode="auto">
          <a:xfrm>
            <a:off x="321819" y="879231"/>
            <a:ext cx="8698614" cy="84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0" rIns="91421" bIns="45710" anchor="ctr"/>
          <a:lstStyle>
            <a:lvl1pPr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altLang="it-IT" sz="4700" b="1">
                <a:solidFill>
                  <a:srgbClr val="A20E23"/>
                </a:solidFill>
                <a:latin typeface="Times New Roman" pitchFamily="18" charset="0"/>
                <a:cs typeface="Times New Roman" pitchFamily="18" charset="0"/>
              </a:rPr>
              <a:t>Il campione</a:t>
            </a:r>
          </a:p>
        </p:txBody>
      </p:sp>
      <p:sp>
        <p:nvSpPr>
          <p:cNvPr id="6148" name="AutoShape 6"/>
          <p:cNvSpPr>
            <a:spLocks noChangeArrowheads="1"/>
          </p:cNvSpPr>
          <p:nvPr/>
        </p:nvSpPr>
        <p:spPr bwMode="auto">
          <a:xfrm>
            <a:off x="4387328" y="2774622"/>
            <a:ext cx="616480" cy="523214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202" tIns="40101" rIns="80202" bIns="40101" anchor="ctr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149" name="AutoShape 9"/>
          <p:cNvSpPr>
            <a:spLocks noChangeArrowheads="1"/>
          </p:cNvSpPr>
          <p:nvPr/>
        </p:nvSpPr>
        <p:spPr bwMode="auto">
          <a:xfrm>
            <a:off x="4387328" y="3756190"/>
            <a:ext cx="616480" cy="52321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202" tIns="40101" rIns="80202" bIns="40101" anchor="ctr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150" name="AutoShape 10"/>
          <p:cNvSpPr>
            <a:spLocks noChangeArrowheads="1"/>
          </p:cNvSpPr>
          <p:nvPr/>
        </p:nvSpPr>
        <p:spPr bwMode="auto">
          <a:xfrm>
            <a:off x="4387328" y="4802618"/>
            <a:ext cx="616480" cy="52321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202" tIns="40101" rIns="80202" bIns="40101" anchor="ctr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802020" eaLnBrk="1" hangingPunct="1"/>
            <a:endParaRPr lang="it-IT" altLang="it-IT"/>
          </a:p>
        </p:txBody>
      </p:sp>
      <p:sp>
        <p:nvSpPr>
          <p:cNvPr id="6151" name="Rectangle 12"/>
          <p:cNvSpPr>
            <a:spLocks noChangeArrowheads="1"/>
          </p:cNvSpPr>
          <p:nvPr/>
        </p:nvSpPr>
        <p:spPr bwMode="auto">
          <a:xfrm>
            <a:off x="1061867" y="5324391"/>
            <a:ext cx="2647876" cy="719240"/>
          </a:xfrm>
          <a:prstGeom prst="rect">
            <a:avLst/>
          </a:prstGeom>
          <a:noFill/>
          <a:ln w="57150">
            <a:solidFill>
              <a:srgbClr val="26EB0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202" tIns="40101" rIns="80202" bIns="40101" anchor="ctr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802020" eaLnBrk="1" hangingPunct="1"/>
            <a:endParaRPr lang="it-IT" altLang="it-IT">
              <a:solidFill>
                <a:srgbClr val="BEB6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53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92" y="1654684"/>
            <a:ext cx="8637508" cy="520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olo 1"/>
          <p:cNvSpPr>
            <a:spLocks/>
          </p:cNvSpPr>
          <p:nvPr/>
        </p:nvSpPr>
        <p:spPr bwMode="auto">
          <a:xfrm>
            <a:off x="137147" y="814370"/>
            <a:ext cx="9006853" cy="78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0" rIns="91421" bIns="45710" anchor="ctr"/>
          <a:lstStyle>
            <a:lvl1pPr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altLang="it-IT" sz="3900" b="1">
                <a:solidFill>
                  <a:srgbClr val="A20E23"/>
                </a:solidFill>
                <a:latin typeface="Times New Roman" pitchFamily="18" charset="0"/>
                <a:cs typeface="Times New Roman" pitchFamily="18" charset="0"/>
              </a:rPr>
              <a:t>Adesione al progetto </a:t>
            </a:r>
          </a:p>
          <a:p>
            <a:pPr algn="ctr" eaLnBrk="1" hangingPunct="1"/>
            <a:r>
              <a:rPr lang="it-IT" altLang="it-IT" b="1">
                <a:solidFill>
                  <a:srgbClr val="1E2B56"/>
                </a:solidFill>
                <a:latin typeface="Times New Roman" pitchFamily="18" charset="0"/>
                <a:cs typeface="Times New Roman" pitchFamily="18" charset="0"/>
              </a:rPr>
              <a:t>(% di compilazione degli strumenti consegnati)</a:t>
            </a:r>
          </a:p>
        </p:txBody>
      </p:sp>
    </p:spTree>
    <p:extLst>
      <p:ext uri="{BB962C8B-B14F-4D97-AF65-F5344CB8AC3E}">
        <p14:creationId xmlns:p14="http://schemas.microsoft.com/office/powerpoint/2010/main" val="224170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Qualche risultato</a:t>
            </a:r>
            <a:endParaRPr lang="it-IT" dirty="0"/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2000" dirty="0" smtClean="0"/>
              <a:t>Come vengono percepiti gli insegnanti curricolari e di sostegno?</a:t>
            </a:r>
          </a:p>
          <a:p>
            <a:r>
              <a:rPr lang="it-IT" sz="2000" dirty="0" smtClean="0"/>
              <a:t>Che valutazioni esprimono i genitori?</a:t>
            </a:r>
          </a:p>
          <a:p>
            <a:r>
              <a:rPr lang="it-IT" sz="2000" dirty="0" smtClean="0"/>
              <a:t>Che accordo tra la percezione dei diversi protagonisti?</a:t>
            </a:r>
          </a:p>
          <a:p>
            <a:r>
              <a:rPr lang="it-IT" sz="2000" dirty="0" smtClean="0"/>
              <a:t>Quanto tempo gli studenti passano a scuola?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07444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4955305"/>
              </p:ext>
            </p:extLst>
          </p:nvPr>
        </p:nvGraphicFramePr>
        <p:xfrm>
          <a:off x="899592" y="1052736"/>
          <a:ext cx="727280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436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122136"/>
              </p:ext>
            </p:extLst>
          </p:nvPr>
        </p:nvGraphicFramePr>
        <p:xfrm>
          <a:off x="899592" y="1340768"/>
          <a:ext cx="712879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72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ra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26469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36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723</Words>
  <Application>Microsoft Office PowerPoint</Application>
  <PresentationFormat>Presentazione su schermo (4:3)</PresentationFormat>
  <Paragraphs>72</Paragraphs>
  <Slides>17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Calibri</vt:lpstr>
      <vt:lpstr>MS PGothic</vt:lpstr>
      <vt:lpstr>Arial</vt:lpstr>
      <vt:lpstr>Tema di Office</vt:lpstr>
      <vt:lpstr>Grafico di Microsoft Excel</vt:lpstr>
      <vt:lpstr>Microsoft Word Document</vt:lpstr>
      <vt:lpstr>La qualità dell’integrazione scolastica a Genova: stato dell’arte e prospettive future</vt:lpstr>
      <vt:lpstr>La ricerca</vt:lpstr>
      <vt:lpstr>Obiettivi della ricerca</vt:lpstr>
      <vt:lpstr>Presentazione standard di PowerPoint</vt:lpstr>
      <vt:lpstr>Presentazione standard di PowerPoint</vt:lpstr>
      <vt:lpstr>Qualche risultato</vt:lpstr>
      <vt:lpstr>Presentazione standard di PowerPoint</vt:lpstr>
      <vt:lpstr>Presentazione standard di PowerPoint</vt:lpstr>
      <vt:lpstr>Presentazione standard di PowerPoint</vt:lpstr>
      <vt:lpstr>Giudizio espresso dai genitori sull’indicatore “coinvolgimento di tutti gli insegnanti della classe”</vt:lpstr>
      <vt:lpstr>Presentazione standard di PowerPoint</vt:lpstr>
      <vt:lpstr>Presentazione standard di PowerPoint</vt:lpstr>
      <vt:lpstr>Tempo scuola alunni con disabilità</vt:lpstr>
      <vt:lpstr>Osservazioni riassuntive</vt:lpstr>
      <vt:lpstr>Osservazioni conclusive: i genitori</vt:lpstr>
      <vt:lpstr>Qualche riflessione</vt:lpstr>
      <vt:lpstr>Prospettive future</vt:lpstr>
    </vt:vector>
  </TitlesOfParts>
  <Company>Regione Liguria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Cammarata Giuseppe</dc:creator>
  <cp:lastModifiedBy>Zanobini</cp:lastModifiedBy>
  <cp:revision>22</cp:revision>
  <dcterms:created xsi:type="dcterms:W3CDTF">2014-09-29T08:21:11Z</dcterms:created>
  <dcterms:modified xsi:type="dcterms:W3CDTF">2014-10-06T16:50:16Z</dcterms:modified>
</cp:coreProperties>
</file>