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83" r:id="rId4"/>
    <p:sldId id="284" r:id="rId5"/>
    <p:sldId id="257" r:id="rId6"/>
    <p:sldId id="258" r:id="rId7"/>
    <p:sldId id="260" r:id="rId8"/>
    <p:sldId id="264" r:id="rId9"/>
    <p:sldId id="265" r:id="rId10"/>
    <p:sldId id="267" r:id="rId11"/>
    <p:sldId id="268" r:id="rId12"/>
    <p:sldId id="261" r:id="rId13"/>
    <p:sldId id="262" r:id="rId14"/>
    <p:sldId id="263" r:id="rId15"/>
    <p:sldId id="266" r:id="rId16"/>
    <p:sldId id="269" r:id="rId17"/>
    <p:sldId id="278" r:id="rId18"/>
    <p:sldId id="279" r:id="rId19"/>
    <p:sldId id="272" r:id="rId20"/>
    <p:sldId id="273" r:id="rId21"/>
    <p:sldId id="271" r:id="rId22"/>
    <p:sldId id="270" r:id="rId23"/>
    <p:sldId id="274" r:id="rId24"/>
    <p:sldId id="275" r:id="rId25"/>
    <p:sldId id="276" r:id="rId26"/>
    <p:sldId id="277" r:id="rId27"/>
    <p:sldId id="280" r:id="rId28"/>
    <p:sldId id="285" r:id="rId29"/>
    <p:sldId id="281" r:id="rId30"/>
    <p:sldId id="282" r:id="rId31"/>
    <p:sldId id="286" r:id="rId32"/>
    <p:sldId id="290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7A7C9-AF33-432A-8B0E-EFA8D7BA225F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104E8-D8EB-4782-99BD-26978D7445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6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104E8-D8EB-4782-99BD-26978D7445D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827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104E8-D8EB-4782-99BD-26978D7445D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602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2C8-245D-456D-B44E-0DFDB482696C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487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5A39-9B4F-4585-BA42-DF5F69F205FB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10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0BC7-7D59-4B89-B3C0-AE8617F781DB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15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F30C-BB1C-4FFE-A3F9-03BC7B195651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18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9EE5-854D-49A4-8DDF-CC17A54A18FA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036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51D7-8D48-4FEF-B888-2FD2DDA95128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7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8BF0-107A-4DB4-9CD9-6BE4A5D236D4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850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9C21-8CFD-4378-8573-50170D76F172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74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AEC7-2EDD-4468-AA16-26B2F92EDE72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02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411-B42E-4EB1-85EF-79CB7DEDB6BE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307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20D7-BB30-4336-A777-992FF7E835D6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346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ECA8-4EAF-48B4-AAB5-15F34F9E8A1A}" type="datetime1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737-8291-4B44-B02B-D6FAE85091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521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MAESTRALE\congresso\Mercoledi%208\14.30-19.00\03.%20G.Stella\Velasco-%20non%20esistono%20cose%20facili%20o%20difficili,%20esiste%20quello%20che%20so%20fare%20o%20che%20non%20so%20fare.av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I B.E.S. stanno bene o male nella scuola attuale?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Giacomo Stella </a:t>
            </a:r>
          </a:p>
          <a:p>
            <a:r>
              <a:rPr lang="it-IT" sz="2400" smtClean="0"/>
              <a:t>Università di Modena e Reggio Emilia</a:t>
            </a:r>
          </a:p>
          <a:p>
            <a:r>
              <a:rPr lang="it-IT" sz="2400" smtClean="0"/>
              <a:t>Associazione Italiana Dislessia</a:t>
            </a:r>
          </a:p>
          <a:p>
            <a:r>
              <a:rPr lang="it-IT" sz="2400" smtClean="0"/>
              <a:t>SOS DISLESSIA</a:t>
            </a:r>
            <a:endParaRPr lang="it-I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2428892" cy="22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357166"/>
            <a:ext cx="1857388" cy="1333732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501650"/>
          </a:xfrm>
        </p:spPr>
        <p:txBody>
          <a:bodyPr/>
          <a:lstStyle/>
          <a:p>
            <a:r>
              <a:rPr lang="it-IT" smtClean="0"/>
              <a:t>Conferenza regionale sul sistema educativo</a:t>
            </a:r>
          </a:p>
          <a:p>
            <a:r>
              <a:rPr lang="it-IT" smtClean="0"/>
              <a:t>Le idee diventano progetti</a:t>
            </a:r>
          </a:p>
          <a:p>
            <a:r>
              <a:rPr lang="it-IT" smtClean="0"/>
              <a:t>Genova, 8 e 9 ottobre 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350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Esempi di apprendimento procedurale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bambino recita la sequenza dei numeri (24 mesi)</a:t>
            </a:r>
          </a:p>
          <a:p>
            <a:r>
              <a:rPr lang="it-IT" dirty="0" smtClean="0"/>
              <a:t>Impara la filastrocca dei giorni della settimana</a:t>
            </a:r>
          </a:p>
          <a:p>
            <a:r>
              <a:rPr lang="it-IT" dirty="0" smtClean="0"/>
              <a:t>Scrive lettere</a:t>
            </a:r>
            <a:endParaRPr lang="it-IT" dirty="0"/>
          </a:p>
        </p:txBody>
      </p:sp>
      <p:pic>
        <p:nvPicPr>
          <p:cNvPr id="4" name="Picture 4" descr="fig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07376" y="3356992"/>
            <a:ext cx="3286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5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Apprendimento e ripetizione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69043" y="155679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L’apprendimento è un processo esperienza -dipendente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619673" y="278093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Più esperienza  =  più apprendimento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371703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ripetizione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99793" y="472514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</a:rPr>
              <a:t>successo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3313489" y="2372640"/>
            <a:ext cx="0" cy="3931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341562" y="3323895"/>
            <a:ext cx="0" cy="3931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347864" y="4178699"/>
            <a:ext cx="0" cy="3931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3851920" y="4178699"/>
            <a:ext cx="0" cy="39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3851920" y="3284986"/>
            <a:ext cx="0" cy="39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851920" y="2348882"/>
            <a:ext cx="0" cy="39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Categoria destra-sinistra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731343"/>
            <a:ext cx="4472711" cy="42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4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Concetto di tempo (settimana)</a:t>
            </a:r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228" y="1844824"/>
            <a:ext cx="5238044" cy="37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4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Rappresentazione lineare della sequenza dei numeri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204864"/>
            <a:ext cx="65166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25" y="4443387"/>
            <a:ext cx="80835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Dove inserisco il 105?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0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Quale relazione esiste fra l’apprendimento procedurale e lo sviluppo concettuale e delle conoscenze formali? 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71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Lo sviluppo del sistema di conoscenze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75656" y="494116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Processi bottom-up (bassi, procedure)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191683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Processi top-down (alti, astratti)</a:t>
            </a:r>
            <a:endParaRPr lang="it-IT" sz="3200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968044" y="2708920"/>
            <a:ext cx="0" cy="165618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3491880" y="2708920"/>
            <a:ext cx="0" cy="151216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2209800" y="1676400"/>
            <a:ext cx="47244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smtClean="0">
                <a:solidFill>
                  <a:srgbClr val="990000"/>
                </a:solidFill>
              </a:rPr>
              <a:t>Sistema Cognitivo Centrale</a:t>
            </a: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2209800" y="5105400"/>
            <a:ext cx="4724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smtClean="0">
                <a:solidFill>
                  <a:srgbClr val="3333CC"/>
                </a:solidFill>
              </a:rPr>
              <a:t>Trasduttori</a:t>
            </a:r>
            <a:endParaRPr lang="it-IT" altLang="it-IT" sz="2400" smtClean="0">
              <a:solidFill>
                <a:srgbClr val="000000"/>
              </a:solidFill>
            </a:endParaRPr>
          </a:p>
        </p:txBody>
      </p:sp>
      <p:grpSp>
        <p:nvGrpSpPr>
          <p:cNvPr id="9220" name="Group 1028"/>
          <p:cNvGrpSpPr>
            <a:grpSpLocks/>
          </p:cNvGrpSpPr>
          <p:nvPr/>
        </p:nvGrpSpPr>
        <p:grpSpPr bwMode="auto">
          <a:xfrm>
            <a:off x="1571604" y="571480"/>
            <a:ext cx="6072230" cy="609600"/>
            <a:chOff x="384" y="336"/>
            <a:chExt cx="4896" cy="384"/>
          </a:xfrm>
        </p:grpSpPr>
        <p:sp>
          <p:nvSpPr>
            <p:cNvPr id="9230" name="Rectangle 1029"/>
            <p:cNvSpPr>
              <a:spLocks noChangeArrowheads="1"/>
            </p:cNvSpPr>
            <p:nvPr/>
          </p:nvSpPr>
          <p:spPr bwMode="auto">
            <a:xfrm>
              <a:off x="384" y="336"/>
              <a:ext cx="489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231" name="Text Box 1030"/>
            <p:cNvSpPr txBox="1">
              <a:spLocks noChangeArrowheads="1"/>
            </p:cNvSpPr>
            <p:nvPr/>
          </p:nvSpPr>
          <p:spPr bwMode="auto">
            <a:xfrm>
              <a:off x="432" y="336"/>
              <a:ext cx="36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smtClean="0">
                  <a:solidFill>
                    <a:srgbClr val="990000"/>
                  </a:solidFill>
                </a:rPr>
                <a:t>Architettura funzionale del Sistema Cognitivo</a:t>
              </a:r>
            </a:p>
          </p:txBody>
        </p:sp>
      </p:grpSp>
      <p:sp>
        <p:nvSpPr>
          <p:cNvPr id="9221" name="AutoShape 1031"/>
          <p:cNvSpPr>
            <a:spLocks noChangeArrowheads="1"/>
          </p:cNvSpPr>
          <p:nvPr/>
        </p:nvSpPr>
        <p:spPr bwMode="auto">
          <a:xfrm>
            <a:off x="22098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CCFFCC"/>
              </a:solidFill>
            </a:endParaRPr>
          </a:p>
        </p:txBody>
      </p:sp>
      <p:sp>
        <p:nvSpPr>
          <p:cNvPr id="9222" name="AutoShape 1032"/>
          <p:cNvSpPr>
            <a:spLocks noChangeArrowheads="1"/>
          </p:cNvSpPr>
          <p:nvPr/>
        </p:nvSpPr>
        <p:spPr bwMode="auto">
          <a:xfrm>
            <a:off x="58674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3" name="AutoShape 1033"/>
          <p:cNvSpPr>
            <a:spLocks noChangeArrowheads="1"/>
          </p:cNvSpPr>
          <p:nvPr/>
        </p:nvSpPr>
        <p:spPr bwMode="auto">
          <a:xfrm>
            <a:off x="28194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4" name="AutoShape 1034"/>
          <p:cNvSpPr>
            <a:spLocks noChangeArrowheads="1"/>
          </p:cNvSpPr>
          <p:nvPr/>
        </p:nvSpPr>
        <p:spPr bwMode="auto">
          <a:xfrm>
            <a:off x="34290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5" name="AutoShape 1035"/>
          <p:cNvSpPr>
            <a:spLocks noChangeArrowheads="1"/>
          </p:cNvSpPr>
          <p:nvPr/>
        </p:nvSpPr>
        <p:spPr bwMode="auto">
          <a:xfrm>
            <a:off x="40386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6" name="AutoShape 1036"/>
          <p:cNvSpPr>
            <a:spLocks noChangeArrowheads="1"/>
          </p:cNvSpPr>
          <p:nvPr/>
        </p:nvSpPr>
        <p:spPr bwMode="auto">
          <a:xfrm>
            <a:off x="46482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7" name="AutoShape 1037"/>
          <p:cNvSpPr>
            <a:spLocks noChangeArrowheads="1"/>
          </p:cNvSpPr>
          <p:nvPr/>
        </p:nvSpPr>
        <p:spPr bwMode="auto">
          <a:xfrm>
            <a:off x="52578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8" name="AutoShape 1038"/>
          <p:cNvSpPr>
            <a:spLocks noChangeArrowheads="1"/>
          </p:cNvSpPr>
          <p:nvPr/>
        </p:nvSpPr>
        <p:spPr bwMode="auto">
          <a:xfrm>
            <a:off x="6553200" y="2362200"/>
            <a:ext cx="457200" cy="2667000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9" name="Rectangle 1039"/>
          <p:cNvSpPr>
            <a:spLocks noChangeArrowheads="1"/>
          </p:cNvSpPr>
          <p:nvPr/>
        </p:nvSpPr>
        <p:spPr bwMode="auto">
          <a:xfrm>
            <a:off x="7162800" y="37338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smtClean="0">
                <a:solidFill>
                  <a:srgbClr val="006600"/>
                </a:solidFill>
              </a:rPr>
              <a:t>MODULI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8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2199928" y="1835221"/>
            <a:ext cx="4724400" cy="163617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990000"/>
                </a:solidFill>
              </a:rPr>
              <a:t>Sistema Cognitivo Centrale</a:t>
            </a:r>
            <a:endParaRPr lang="it-IT" altLang="it-IT" sz="2400" dirty="0" smtClean="0">
              <a:solidFill>
                <a:srgbClr val="000000"/>
              </a:solidFill>
            </a:endParaRP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2209800" y="5339680"/>
            <a:ext cx="4724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smtClean="0">
                <a:solidFill>
                  <a:srgbClr val="3333CC"/>
                </a:solidFill>
              </a:rPr>
              <a:t>Trasduttori</a:t>
            </a:r>
            <a:endParaRPr lang="it-IT" altLang="it-IT" sz="2400" smtClean="0">
              <a:solidFill>
                <a:srgbClr val="000000"/>
              </a:solidFill>
            </a:endParaRPr>
          </a:p>
        </p:txBody>
      </p:sp>
      <p:grpSp>
        <p:nvGrpSpPr>
          <p:cNvPr id="9220" name="Group 1028"/>
          <p:cNvGrpSpPr>
            <a:grpSpLocks/>
          </p:cNvGrpSpPr>
          <p:nvPr/>
        </p:nvGrpSpPr>
        <p:grpSpPr bwMode="auto">
          <a:xfrm>
            <a:off x="1285267" y="572922"/>
            <a:ext cx="6572297" cy="1167408"/>
            <a:chOff x="490" y="349"/>
            <a:chExt cx="4896" cy="384"/>
          </a:xfrm>
        </p:grpSpPr>
        <p:sp>
          <p:nvSpPr>
            <p:cNvPr id="9230" name="Rectangle 1029"/>
            <p:cNvSpPr>
              <a:spLocks noChangeArrowheads="1"/>
            </p:cNvSpPr>
            <p:nvPr/>
          </p:nvSpPr>
          <p:spPr bwMode="auto">
            <a:xfrm>
              <a:off x="490" y="349"/>
              <a:ext cx="489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231" name="Text Box 1030"/>
            <p:cNvSpPr txBox="1">
              <a:spLocks noChangeArrowheads="1"/>
            </p:cNvSpPr>
            <p:nvPr/>
          </p:nvSpPr>
          <p:spPr bwMode="auto">
            <a:xfrm>
              <a:off x="945" y="396"/>
              <a:ext cx="353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dirty="0" smtClean="0">
                  <a:solidFill>
                    <a:srgbClr val="990000"/>
                  </a:solidFill>
                </a:rPr>
                <a:t>Come cambia L’Architettura funzionale del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400" dirty="0">
                  <a:solidFill>
                    <a:srgbClr val="990000"/>
                  </a:solidFill>
                </a:rPr>
                <a:t> </a:t>
              </a:r>
              <a:r>
                <a:rPr lang="it-IT" altLang="it-IT" sz="2400" dirty="0" smtClean="0">
                  <a:solidFill>
                    <a:srgbClr val="990000"/>
                  </a:solidFill>
                </a:rPr>
                <a:t>                Sistema Cognitivo</a:t>
              </a:r>
            </a:p>
          </p:txBody>
        </p:sp>
      </p:grpSp>
      <p:sp>
        <p:nvSpPr>
          <p:cNvPr id="9221" name="AutoShape 1031"/>
          <p:cNvSpPr>
            <a:spLocks noChangeArrowheads="1"/>
          </p:cNvSpPr>
          <p:nvPr/>
        </p:nvSpPr>
        <p:spPr bwMode="auto">
          <a:xfrm>
            <a:off x="22098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CCFFCC"/>
              </a:solidFill>
            </a:endParaRPr>
          </a:p>
        </p:txBody>
      </p:sp>
      <p:sp>
        <p:nvSpPr>
          <p:cNvPr id="9222" name="AutoShape 1032"/>
          <p:cNvSpPr>
            <a:spLocks noChangeArrowheads="1"/>
          </p:cNvSpPr>
          <p:nvPr/>
        </p:nvSpPr>
        <p:spPr bwMode="auto">
          <a:xfrm>
            <a:off x="58674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3" name="AutoShape 1033"/>
          <p:cNvSpPr>
            <a:spLocks noChangeArrowheads="1"/>
          </p:cNvSpPr>
          <p:nvPr/>
        </p:nvSpPr>
        <p:spPr bwMode="auto">
          <a:xfrm>
            <a:off x="28194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lettura</a:t>
            </a:r>
          </a:p>
        </p:txBody>
      </p:sp>
      <p:sp>
        <p:nvSpPr>
          <p:cNvPr id="9224" name="AutoShape 1034"/>
          <p:cNvSpPr>
            <a:spLocks noChangeArrowheads="1"/>
          </p:cNvSpPr>
          <p:nvPr/>
        </p:nvSpPr>
        <p:spPr bwMode="auto">
          <a:xfrm>
            <a:off x="34290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5" name="AutoShape 1035"/>
          <p:cNvSpPr>
            <a:spLocks noChangeArrowheads="1"/>
          </p:cNvSpPr>
          <p:nvPr/>
        </p:nvSpPr>
        <p:spPr bwMode="auto">
          <a:xfrm>
            <a:off x="40386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6" name="AutoShape 1036"/>
          <p:cNvSpPr>
            <a:spLocks noChangeArrowheads="1"/>
          </p:cNvSpPr>
          <p:nvPr/>
        </p:nvSpPr>
        <p:spPr bwMode="auto">
          <a:xfrm>
            <a:off x="46482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7" name="AutoShape 1037"/>
          <p:cNvSpPr>
            <a:spLocks noChangeArrowheads="1"/>
          </p:cNvSpPr>
          <p:nvPr/>
        </p:nvSpPr>
        <p:spPr bwMode="auto">
          <a:xfrm>
            <a:off x="52578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8" name="AutoShape 1038"/>
          <p:cNvSpPr>
            <a:spLocks noChangeArrowheads="1"/>
          </p:cNvSpPr>
          <p:nvPr/>
        </p:nvSpPr>
        <p:spPr bwMode="auto">
          <a:xfrm>
            <a:off x="6553200" y="3645024"/>
            <a:ext cx="457200" cy="158417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9" name="Rectangle 1039"/>
          <p:cNvSpPr>
            <a:spLocks noChangeArrowheads="1"/>
          </p:cNvSpPr>
          <p:nvPr/>
        </p:nvSpPr>
        <p:spPr bwMode="auto">
          <a:xfrm>
            <a:off x="7162800" y="412812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6600"/>
                </a:solidFill>
              </a:rPr>
              <a:t>MODULI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3645024"/>
            <a:ext cx="553998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linguaggio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805808"/>
            <a:ext cx="553998" cy="1207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scrittura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45994" y="3645024"/>
            <a:ext cx="553998" cy="15121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calcolo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805810"/>
            <a:ext cx="553998" cy="131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destrezza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3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costrutti cognitivi (Kelly 1955)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Sono strutture di pensiero di </a:t>
            </a:r>
            <a:r>
              <a:rPr lang="it-IT" b="1" i="1" dirty="0" smtClean="0">
                <a:solidFill>
                  <a:schemeClr val="bg2">
                    <a:lumMod val="25000"/>
                  </a:schemeClr>
                </a:solidFill>
              </a:rPr>
              <a:t>secondo ordine</a:t>
            </a:r>
            <a:r>
              <a:rPr lang="it-IT" b="1" dirty="0" smtClean="0"/>
              <a:t>, per descrivere e comprendere la realtà</a:t>
            </a:r>
            <a:endParaRPr lang="it-IT" b="1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5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e i BES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Bambini con Bisogni Educativi Speciali possono essere considerati l’indicatore del benessere della scuola</a:t>
            </a:r>
          </a:p>
          <a:p>
            <a:r>
              <a:rPr lang="it-IT" dirty="0" smtClean="0"/>
              <a:t>Indicatore dell’equilibrio  dell’ecosistema dove esistono le biodiversità</a:t>
            </a:r>
          </a:p>
          <a:p>
            <a:r>
              <a:rPr lang="it-IT" dirty="0" smtClean="0"/>
              <a:t>Quando un BES va a scuola volentieri, è il miglior indicatore della qualità della scuola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5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Costrutti cognitivi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Concetti</a:t>
            </a:r>
          </a:p>
          <a:p>
            <a:r>
              <a:rPr lang="it-IT" dirty="0" smtClean="0"/>
              <a:t>Inferenze</a:t>
            </a:r>
          </a:p>
          <a:p>
            <a:r>
              <a:rPr lang="it-IT" dirty="0" smtClean="0"/>
              <a:t>Rappresentazioni affettive</a:t>
            </a:r>
          </a:p>
          <a:p>
            <a:r>
              <a:rPr lang="it-IT" dirty="0" smtClean="0"/>
              <a:t>Teorie</a:t>
            </a:r>
          </a:p>
          <a:p>
            <a:r>
              <a:rPr lang="it-IT" dirty="0" smtClean="0"/>
              <a:t>Metodi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40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84909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</a:rPr>
              <a:t>Rappresentazioni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11967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Costrutti cognitivi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Settimane, mesi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204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Pianificazione temporale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Abilità di calcolo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33569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Risoluzione di problemi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rocedure</a:t>
            </a: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2195736" y="138141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219" y="1228179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131840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</a:t>
            </a:r>
            <a:r>
              <a:rPr lang="it-IT" dirty="0" smtClean="0">
                <a:solidFill>
                  <a:srgbClr val="FF0000"/>
                </a:solidFill>
              </a:rPr>
              <a:t>empo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219" y="2276872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91" y="3388419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3275856" y="338841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Quantità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219" y="3460427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67544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inguaggio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91" y="4612555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275856" y="45718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orfofonologia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219" y="4612555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5868144" y="45811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Conoscenza linguistica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4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 Disturbi Specifici di Apprendimento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disturbi dei processi procedurali/impliciti</a:t>
            </a:r>
          </a:p>
          <a:p>
            <a:r>
              <a:rPr lang="it-IT" dirty="0" smtClean="0"/>
              <a:t>Sono determinati da anomalie dei processi computazionali (deficit di innatismo computazionale)</a:t>
            </a:r>
          </a:p>
          <a:p>
            <a:r>
              <a:rPr lang="it-IT" dirty="0" smtClean="0"/>
              <a:t>Ostacolano l’apprendimento di alcune abilità (contare, recitare filastrocche)</a:t>
            </a:r>
          </a:p>
          <a:p>
            <a:r>
              <a:rPr lang="it-IT" dirty="0" smtClean="0"/>
              <a:t>Non vengono osservati fino all’ingresso alla scuola primaria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3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it-IT" dirty="0" smtClean="0"/>
              <a:t>Lorenzo (4^) e il corsivo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46312"/>
            <a:ext cx="6696744" cy="5022558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8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Giorgio (3^) e i giorni della settimana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Giovedì, martedì, aprile, novembre?</a:t>
            </a:r>
          </a:p>
          <a:p>
            <a:endParaRPr lang="it-IT" dirty="0"/>
          </a:p>
          <a:p>
            <a:r>
              <a:rPr lang="it-IT" dirty="0" smtClean="0"/>
              <a:t>Come costruirsi la rappresentazione del tempo?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3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Luca (3^) e il calcolo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088" y="2132856"/>
            <a:ext cx="62037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43216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4 + 3 =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39330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4 – 3 =</a:t>
            </a:r>
            <a:endParaRPr lang="it-IT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1928" y="3506961"/>
            <a:ext cx="762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780" y="3645024"/>
            <a:ext cx="622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83568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5 + 6 =</a:t>
            </a:r>
            <a:endParaRPr lang="it-IT" sz="24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030" y="4959461"/>
            <a:ext cx="755890" cy="11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853980" y="52292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?</a:t>
            </a:r>
            <a:endParaRPr lang="it-IT" sz="36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0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Luca e il calcolo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può costruirsi le rappresentazioni delle operazioni e delle quantità?</a:t>
            </a:r>
          </a:p>
          <a:p>
            <a:endParaRPr lang="it-IT" dirty="0"/>
          </a:p>
          <a:p>
            <a:r>
              <a:rPr lang="it-IT" dirty="0" smtClean="0"/>
              <a:t>Può usare la strategia per prova ed errori per risolvere i problemi?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852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2151856" y="1412778"/>
            <a:ext cx="5010944" cy="172911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990000"/>
                </a:solidFill>
              </a:rPr>
              <a:t>Sistema Cognitivo Centrale</a:t>
            </a:r>
            <a:endParaRPr lang="it-IT" altLang="it-IT" sz="2400" dirty="0" smtClean="0">
              <a:solidFill>
                <a:srgbClr val="000000"/>
              </a:solidFill>
            </a:endParaRPr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2209800" y="5105400"/>
            <a:ext cx="4724400" cy="609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3333CC"/>
                </a:solidFill>
              </a:rPr>
              <a:t>Richieste della scuola</a:t>
            </a:r>
            <a:endParaRPr lang="it-IT" altLang="it-IT" sz="2400" dirty="0" smtClean="0">
              <a:solidFill>
                <a:srgbClr val="000000"/>
              </a:solidFill>
            </a:endParaRPr>
          </a:p>
        </p:txBody>
      </p:sp>
      <p:grpSp>
        <p:nvGrpSpPr>
          <p:cNvPr id="9220" name="Group 1028"/>
          <p:cNvGrpSpPr>
            <a:grpSpLocks/>
          </p:cNvGrpSpPr>
          <p:nvPr/>
        </p:nvGrpSpPr>
        <p:grpSpPr bwMode="auto">
          <a:xfrm>
            <a:off x="681038" y="533400"/>
            <a:ext cx="7543759" cy="609600"/>
            <a:chOff x="429" y="336"/>
            <a:chExt cx="5218" cy="384"/>
          </a:xfrm>
        </p:grpSpPr>
        <p:sp>
          <p:nvSpPr>
            <p:cNvPr id="9230" name="Rectangle 1029"/>
            <p:cNvSpPr>
              <a:spLocks noChangeArrowheads="1"/>
            </p:cNvSpPr>
            <p:nvPr/>
          </p:nvSpPr>
          <p:spPr bwMode="auto">
            <a:xfrm>
              <a:off x="429" y="336"/>
              <a:ext cx="5218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it-IT" altLang="it-I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231" name="Text Box 1030"/>
            <p:cNvSpPr txBox="1">
              <a:spLocks noChangeArrowheads="1"/>
            </p:cNvSpPr>
            <p:nvPr/>
          </p:nvSpPr>
          <p:spPr bwMode="auto">
            <a:xfrm>
              <a:off x="432" y="336"/>
              <a:ext cx="30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dirty="0" smtClean="0">
                  <a:solidFill>
                    <a:srgbClr val="990000"/>
                  </a:solidFill>
                </a:rPr>
                <a:t>L’attività cognitiva nei DSA</a:t>
              </a:r>
            </a:p>
          </p:txBody>
        </p:sp>
      </p:grpSp>
      <p:sp>
        <p:nvSpPr>
          <p:cNvPr id="9221" name="AutoShape 1031"/>
          <p:cNvSpPr>
            <a:spLocks noChangeArrowheads="1"/>
          </p:cNvSpPr>
          <p:nvPr/>
        </p:nvSpPr>
        <p:spPr bwMode="auto">
          <a:xfrm>
            <a:off x="22098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CCFFCC"/>
              </a:solidFill>
            </a:endParaRPr>
          </a:p>
        </p:txBody>
      </p:sp>
      <p:sp>
        <p:nvSpPr>
          <p:cNvPr id="9222" name="AutoShape 1032"/>
          <p:cNvSpPr>
            <a:spLocks noChangeArrowheads="1"/>
          </p:cNvSpPr>
          <p:nvPr/>
        </p:nvSpPr>
        <p:spPr bwMode="auto">
          <a:xfrm>
            <a:off x="58674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3" name="AutoShape 1033"/>
          <p:cNvSpPr>
            <a:spLocks noChangeArrowheads="1"/>
          </p:cNvSpPr>
          <p:nvPr/>
        </p:nvSpPr>
        <p:spPr bwMode="auto">
          <a:xfrm>
            <a:off x="28194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dirty="0" smtClean="0">
                <a:solidFill>
                  <a:srgbClr val="000000"/>
                </a:solidFill>
              </a:rPr>
              <a:t>lettura</a:t>
            </a:r>
          </a:p>
        </p:txBody>
      </p:sp>
      <p:sp>
        <p:nvSpPr>
          <p:cNvPr id="9224" name="AutoShape 1034"/>
          <p:cNvSpPr>
            <a:spLocks noChangeArrowheads="1"/>
          </p:cNvSpPr>
          <p:nvPr/>
        </p:nvSpPr>
        <p:spPr bwMode="auto">
          <a:xfrm>
            <a:off x="34290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5" name="AutoShape 1035"/>
          <p:cNvSpPr>
            <a:spLocks noChangeArrowheads="1"/>
          </p:cNvSpPr>
          <p:nvPr/>
        </p:nvSpPr>
        <p:spPr bwMode="auto">
          <a:xfrm>
            <a:off x="40386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6" name="AutoShape 1036"/>
          <p:cNvSpPr>
            <a:spLocks noChangeArrowheads="1"/>
          </p:cNvSpPr>
          <p:nvPr/>
        </p:nvSpPr>
        <p:spPr bwMode="auto">
          <a:xfrm>
            <a:off x="46482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7" name="AutoShape 1037"/>
          <p:cNvSpPr>
            <a:spLocks noChangeArrowheads="1"/>
          </p:cNvSpPr>
          <p:nvPr/>
        </p:nvSpPr>
        <p:spPr bwMode="auto">
          <a:xfrm>
            <a:off x="52578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8" name="AutoShape 1038"/>
          <p:cNvSpPr>
            <a:spLocks noChangeArrowheads="1"/>
          </p:cNvSpPr>
          <p:nvPr/>
        </p:nvSpPr>
        <p:spPr bwMode="auto">
          <a:xfrm>
            <a:off x="6553200" y="3284984"/>
            <a:ext cx="457200" cy="1744216"/>
          </a:xfrm>
          <a:prstGeom prst="upArrow">
            <a:avLst>
              <a:gd name="adj1" fmla="val 45833"/>
              <a:gd name="adj2" fmla="val 1931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</p:txBody>
      </p:sp>
      <p:sp>
        <p:nvSpPr>
          <p:cNvPr id="9229" name="Rectangle 1039"/>
          <p:cNvSpPr>
            <a:spLocks noChangeArrowheads="1"/>
          </p:cNvSpPr>
          <p:nvPr/>
        </p:nvSpPr>
        <p:spPr bwMode="auto">
          <a:xfrm>
            <a:off x="7162800" y="3733800"/>
            <a:ext cx="1729679" cy="84732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6600"/>
                </a:solidFill>
              </a:rPr>
              <a:t>ABILITA’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 smtClean="0">
                <a:solidFill>
                  <a:srgbClr val="006600"/>
                </a:solidFill>
              </a:rPr>
              <a:t>(strumentali)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3429000"/>
            <a:ext cx="553998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linguaggio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805808"/>
            <a:ext cx="553998" cy="1207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scrittura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45994" y="3327375"/>
            <a:ext cx="553998" cy="16858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calcolo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805810"/>
            <a:ext cx="553998" cy="131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</a:rPr>
              <a:t>destrezza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763" y="5669280"/>
            <a:ext cx="1135034" cy="815032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151856" y="4093842"/>
            <a:ext cx="525870" cy="775318"/>
            <a:chOff x="2151856" y="3805810"/>
            <a:chExt cx="525870" cy="775318"/>
          </a:xfrm>
        </p:grpSpPr>
        <p:cxnSp>
          <p:nvCxnSpPr>
            <p:cNvPr id="8" name="Connettore 1 7"/>
            <p:cNvCxnSpPr/>
            <p:nvPr/>
          </p:nvCxnSpPr>
          <p:spPr>
            <a:xfrm>
              <a:off x="2151856" y="3805810"/>
              <a:ext cx="525870" cy="7753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H="1">
              <a:off x="2209800" y="3805810"/>
              <a:ext cx="457200" cy="7753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51597"/>
            <a:ext cx="5794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51597"/>
            <a:ext cx="5794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209800" y="1412778"/>
            <a:ext cx="4953000" cy="17291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71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B.E.S. stanno bene o male nella scuola attuale?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La scuola fa bene o fa male ai B.E.S. ?</a:t>
            </a:r>
            <a:endParaRPr lang="it-IT" sz="4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FA MALE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Se propone la ripetizione ad oltranza di procedure</a:t>
            </a:r>
          </a:p>
          <a:p>
            <a:r>
              <a:rPr lang="it-IT" dirty="0" smtClean="0"/>
              <a:t>Se impone un modello uguale per tutti (corsivo)</a:t>
            </a:r>
          </a:p>
          <a:p>
            <a:r>
              <a:rPr lang="it-IT" dirty="0" smtClean="0"/>
              <a:t>Se non considera la necessità di successo nell’attività ripetitiva (linea dei numeri)</a:t>
            </a:r>
          </a:p>
          <a:p>
            <a:r>
              <a:rPr lang="it-IT" dirty="0" smtClean="0"/>
              <a:t>Se si basa sulle spiegazioni e non sulle esperienze</a:t>
            </a:r>
          </a:p>
          <a:p>
            <a:r>
              <a:rPr lang="it-IT" dirty="0" smtClean="0"/>
              <a:t>Se umilia le diversità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5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e i BES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scuola si insegna, a casa si impara</a:t>
            </a:r>
          </a:p>
          <a:p>
            <a:r>
              <a:rPr lang="it-IT" dirty="0" smtClean="0"/>
              <a:t>Gli insegnanti non sono stati formati sui processi di apprendimento</a:t>
            </a:r>
          </a:p>
          <a:p>
            <a:r>
              <a:rPr lang="it-IT" dirty="0" smtClean="0"/>
              <a:t>Hanno sempre ricercato tecniche di insegnamento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1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scuola FA BENE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tiene conto delle diversità dei modi di apprendere</a:t>
            </a:r>
          </a:p>
          <a:p>
            <a:r>
              <a:rPr lang="it-IT" dirty="0" smtClean="0"/>
              <a:t>Mette il bambino in condizioni di ripetere </a:t>
            </a:r>
            <a:r>
              <a:rPr lang="it-IT" smtClean="0"/>
              <a:t>con successo</a:t>
            </a:r>
            <a:endParaRPr lang="it-IT" dirty="0" smtClean="0"/>
          </a:p>
          <a:p>
            <a:r>
              <a:rPr lang="it-IT" dirty="0" smtClean="0"/>
              <a:t>Concede strumenti compensativi che producono successo (tavola pitagorica)</a:t>
            </a:r>
          </a:p>
          <a:p>
            <a:r>
              <a:rPr lang="it-IT" dirty="0" smtClean="0"/>
              <a:t>Mette in condizione di sbagliare il meno possibile (sperimentare il successo)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3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B.E.S. sono diventati la preoccupazione della scuola</a:t>
            </a:r>
          </a:p>
          <a:p>
            <a:r>
              <a:rPr lang="it-IT" dirty="0" smtClean="0"/>
              <a:t>La rincorsa alla certificazione, alla documentazione specialistica testimonia la risposta DIFENSIVA della scuola</a:t>
            </a:r>
          </a:p>
          <a:p>
            <a:r>
              <a:rPr lang="it-IT" dirty="0" smtClean="0"/>
              <a:t>In queste condizioni i BES possono solo STARE MALE a scuola</a:t>
            </a:r>
          </a:p>
          <a:p>
            <a:pPr lvl="1"/>
            <a:r>
              <a:rPr lang="it-IT" dirty="0" smtClean="0"/>
              <a:t>Emarginati, senza aspirazioni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6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Apprendimento e scuola amica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chiave di volta è il successo</a:t>
            </a:r>
          </a:p>
          <a:p>
            <a:r>
              <a:rPr lang="it-IT" dirty="0" smtClean="0"/>
              <a:t>Ogni azione deve avere un margine di successo</a:t>
            </a:r>
          </a:p>
          <a:p>
            <a:r>
              <a:rPr lang="it-IT" dirty="0" smtClean="0"/>
              <a:t>Ogni proposta didattica deve tener conto della necessità di avere successo</a:t>
            </a:r>
          </a:p>
          <a:p>
            <a:r>
              <a:rPr lang="it-IT" dirty="0" smtClean="0"/>
              <a:t>Se la scuola VIOLA questo principio, tradisce la sua funzione didattica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1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B.E.S. sono l’occasione per trasformare la scuola</a:t>
            </a:r>
          </a:p>
          <a:p>
            <a:r>
              <a:rPr lang="it-IT" dirty="0" smtClean="0"/>
              <a:t>La scuola che va bene per i B.E.S. è una scuola amica per tutti</a:t>
            </a:r>
          </a:p>
          <a:p>
            <a:r>
              <a:rPr lang="it-IT" dirty="0" smtClean="0"/>
              <a:t>È il luogo in cui si insegna e si impara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4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conclusioni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2132856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If</a:t>
            </a:r>
            <a:r>
              <a:rPr lang="it-IT" sz="3600" dirty="0" smtClean="0"/>
              <a:t> </a:t>
            </a:r>
            <a:r>
              <a:rPr lang="it-IT" sz="3600" dirty="0" err="1"/>
              <a:t>they</a:t>
            </a:r>
            <a:r>
              <a:rPr lang="it-IT" sz="3600" dirty="0"/>
              <a:t> </a:t>
            </a:r>
            <a:r>
              <a:rPr lang="it-IT" sz="3600" dirty="0" err="1"/>
              <a:t>can’t</a:t>
            </a:r>
            <a:r>
              <a:rPr lang="it-IT" sz="3600" dirty="0"/>
              <a:t> </a:t>
            </a:r>
            <a:r>
              <a:rPr lang="it-IT" sz="3600" dirty="0" err="1"/>
              <a:t>learn</a:t>
            </a:r>
            <a:r>
              <a:rPr lang="it-IT" sz="3600" dirty="0"/>
              <a:t> the way </a:t>
            </a:r>
            <a:r>
              <a:rPr lang="it-IT" sz="3600" dirty="0" err="1"/>
              <a:t>you</a:t>
            </a:r>
            <a:r>
              <a:rPr lang="it-IT" sz="3600" dirty="0"/>
              <a:t> </a:t>
            </a:r>
            <a:r>
              <a:rPr lang="it-IT" sz="3600" dirty="0" err="1"/>
              <a:t>teach</a:t>
            </a:r>
            <a:endParaRPr lang="it-IT" sz="3600" dirty="0"/>
          </a:p>
          <a:p>
            <a:r>
              <a:rPr lang="it-IT" sz="3600" dirty="0"/>
              <a:t>Can </a:t>
            </a:r>
            <a:r>
              <a:rPr lang="it-IT" sz="3600" dirty="0" err="1"/>
              <a:t>you</a:t>
            </a:r>
            <a:r>
              <a:rPr lang="it-IT" sz="3600" dirty="0"/>
              <a:t> </a:t>
            </a:r>
            <a:r>
              <a:rPr lang="it-IT" sz="3600" dirty="0" err="1"/>
              <a:t>teach</a:t>
            </a:r>
            <a:r>
              <a:rPr lang="it-IT" sz="3600" dirty="0"/>
              <a:t> the way </a:t>
            </a:r>
            <a:r>
              <a:rPr lang="it-IT" sz="3600" dirty="0" err="1"/>
              <a:t>they</a:t>
            </a:r>
            <a:r>
              <a:rPr lang="it-IT" sz="3600" dirty="0"/>
              <a:t> </a:t>
            </a:r>
            <a:r>
              <a:rPr lang="it-IT" sz="3600" dirty="0" err="1"/>
              <a:t>learn</a:t>
            </a:r>
            <a:r>
              <a:rPr lang="it-IT" sz="3600" dirty="0"/>
              <a:t>?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07704" y="170080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Harry  </a:t>
            </a:r>
            <a:r>
              <a:rPr lang="it-IT" sz="2400" dirty="0" err="1" smtClean="0"/>
              <a:t>Chasty</a:t>
            </a:r>
            <a:r>
              <a:rPr lang="it-IT" sz="2400" dirty="0" smtClean="0"/>
              <a:t>, 1984</a:t>
            </a:r>
            <a:endParaRPr lang="it-IT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91680" y="1844824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/>
              <a:t>Se non riesco ad imparare nel modo in cui insegni, </a:t>
            </a:r>
          </a:p>
          <a:p>
            <a:endParaRPr lang="it-IT" sz="3600" dirty="0" smtClean="0"/>
          </a:p>
          <a:p>
            <a:r>
              <a:rPr lang="it-IT" sz="3600" dirty="0" smtClean="0"/>
              <a:t>potresti insegnare nel modo in cui io imparo?</a:t>
            </a:r>
          </a:p>
          <a:p>
            <a:r>
              <a:rPr lang="it-IT" sz="3600" dirty="0"/>
              <a:t> </a:t>
            </a:r>
            <a:r>
              <a:rPr lang="it-IT" sz="3600" dirty="0" smtClean="0"/>
              <a:t>               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3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  <p:pic>
        <p:nvPicPr>
          <p:cNvPr id="6" name="Velasco- non esistono cose facili o difficili, esiste quello che so fare o che non so fa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928670"/>
            <a:ext cx="7096143" cy="5322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Cos’è l’apprendimento?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5457" y="3650456"/>
            <a:ext cx="3086615" cy="1456849"/>
            <a:chOff x="794" y="321"/>
            <a:chExt cx="3597" cy="483"/>
          </a:xfrm>
        </p:grpSpPr>
        <p:sp>
          <p:nvSpPr>
            <p:cNvPr id="13329" name="Rectangle 6"/>
            <p:cNvSpPr>
              <a:spLocks noChangeArrowheads="1"/>
            </p:cNvSpPr>
            <p:nvPr/>
          </p:nvSpPr>
          <p:spPr bwMode="auto">
            <a:xfrm>
              <a:off x="794" y="324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0" name="Text Box 7"/>
            <p:cNvSpPr txBox="1">
              <a:spLocks noChangeArrowheads="1"/>
            </p:cNvSpPr>
            <p:nvPr/>
          </p:nvSpPr>
          <p:spPr bwMode="auto">
            <a:xfrm>
              <a:off x="874" y="321"/>
              <a:ext cx="3504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dirty="0">
                  <a:solidFill>
                    <a:schemeClr val="accent2"/>
                  </a:solidFill>
                  <a:latin typeface="Times New Roman" pitchFamily="18" charset="0"/>
                </a:rPr>
                <a:t>ad esempio</a:t>
              </a:r>
            </a:p>
            <a:p>
              <a:pPr algn="ctr"/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887" y="321"/>
              <a:ext cx="3504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dirty="0">
                  <a:solidFill>
                    <a:schemeClr val="accent2"/>
                  </a:solidFill>
                  <a:latin typeface="Times New Roman" pitchFamily="18" charset="0"/>
                </a:rPr>
                <a:t>ad esempio</a:t>
              </a:r>
            </a:p>
            <a:p>
              <a:pPr algn="ctr"/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Locomozione e linguaggio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5800" y="2063773"/>
            <a:ext cx="2819400" cy="982663"/>
            <a:chOff x="528" y="576"/>
            <a:chExt cx="3552" cy="480"/>
          </a:xfrm>
        </p:grpSpPr>
        <p:sp>
          <p:nvSpPr>
            <p:cNvPr id="13327" name="Rectangle 9"/>
            <p:cNvSpPr>
              <a:spLocks noChangeArrowheads="1"/>
            </p:cNvSpPr>
            <p:nvPr/>
          </p:nvSpPr>
          <p:spPr bwMode="auto">
            <a:xfrm>
              <a:off x="528" y="576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8" name="Text Box 10"/>
            <p:cNvSpPr txBox="1">
              <a:spLocks noChangeArrowheads="1"/>
            </p:cNvSpPr>
            <p:nvPr/>
          </p:nvSpPr>
          <p:spPr bwMode="auto">
            <a:xfrm>
              <a:off x="575" y="576"/>
              <a:ext cx="350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IMPLICITO 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it-IT" sz="2800" b="1" dirty="0">
                  <a:solidFill>
                    <a:schemeClr val="accent2"/>
                  </a:solidFill>
                  <a:latin typeface="Times New Roman" pitchFamily="18" charset="0"/>
                </a:rPr>
                <a:t>(o </a:t>
              </a:r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Procedurale)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062538" y="2085067"/>
            <a:ext cx="2862262" cy="982663"/>
            <a:chOff x="474" y="576"/>
            <a:chExt cx="3606" cy="480"/>
          </a:xfrm>
        </p:grpSpPr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474" y="576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575" y="576"/>
              <a:ext cx="350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ESPLICITO 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algn="ctr"/>
              <a:r>
                <a:rPr lang="it-IT" sz="2800" b="1" dirty="0">
                  <a:solidFill>
                    <a:schemeClr val="accent2"/>
                  </a:solidFill>
                  <a:latin typeface="Times New Roman" pitchFamily="18" charset="0"/>
                </a:rPr>
                <a:t>(o </a:t>
              </a:r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Dichiarativo)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5141313" y="3624818"/>
            <a:ext cx="3048000" cy="1529239"/>
            <a:chOff x="528" y="576"/>
            <a:chExt cx="3552" cy="507"/>
          </a:xfrm>
        </p:grpSpPr>
        <p:sp>
          <p:nvSpPr>
            <p:cNvPr id="13323" name="Rectangle 15"/>
            <p:cNvSpPr>
              <a:spLocks noChangeArrowheads="1"/>
            </p:cNvSpPr>
            <p:nvPr/>
          </p:nvSpPr>
          <p:spPr bwMode="auto">
            <a:xfrm>
              <a:off x="528" y="576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576" y="624"/>
              <a:ext cx="3504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dirty="0">
                  <a:solidFill>
                    <a:schemeClr val="accent2"/>
                  </a:solidFill>
                  <a:latin typeface="Times New Roman" pitchFamily="18" charset="0"/>
                </a:rPr>
                <a:t>ad esempio</a:t>
              </a:r>
            </a:p>
            <a:p>
              <a:pPr algn="ctr"/>
              <a:r>
                <a:rPr lang="it-IT" sz="2800" b="1" dirty="0" smtClean="0">
                  <a:solidFill>
                    <a:schemeClr val="accent2"/>
                  </a:solidFill>
                  <a:latin typeface="Times New Roman" pitchFamily="18" charset="0"/>
                </a:rPr>
                <a:t>Apprendimenti scolastici</a:t>
              </a:r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55313" name="Line 17"/>
          <p:cNvSpPr>
            <a:spLocks noChangeShapeType="1"/>
          </p:cNvSpPr>
          <p:nvPr/>
        </p:nvSpPr>
        <p:spPr bwMode="auto">
          <a:xfrm flipH="1">
            <a:off x="2483768" y="1479743"/>
            <a:ext cx="883568" cy="564356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857564" y="1433137"/>
            <a:ext cx="648072" cy="57306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048952" y="3061172"/>
            <a:ext cx="2767" cy="5536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6515100" y="3080564"/>
            <a:ext cx="1116" cy="534296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Dicotomia nei processi di apprendimento </a:t>
            </a:r>
            <a:endParaRPr lang="it-IT" dirty="0"/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73573" y="5607132"/>
            <a:ext cx="7449837" cy="971607"/>
            <a:chOff x="759" y="299"/>
            <a:chExt cx="8840" cy="530"/>
          </a:xfrm>
        </p:grpSpPr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759" y="309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834" y="309"/>
              <a:ext cx="35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dirty="0" smtClean="0">
                  <a:solidFill>
                    <a:schemeClr val="accent2"/>
                  </a:solidFill>
                  <a:latin typeface="Times New Roman" pitchFamily="18" charset="0"/>
                </a:rPr>
                <a:t>Contenuti </a:t>
              </a:r>
              <a:r>
                <a:rPr lang="it-IT" sz="2800" dirty="0" err="1" smtClean="0">
                  <a:solidFill>
                    <a:schemeClr val="accent2"/>
                  </a:solidFill>
                  <a:latin typeface="Times New Roman" pitchFamily="18" charset="0"/>
                </a:rPr>
                <a:t>subsimbolici</a:t>
              </a:r>
              <a:endParaRPr lang="it-IT" sz="28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887" y="321"/>
              <a:ext cx="3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endParaRPr lang="it-IT" sz="28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6047" y="321"/>
              <a:ext cx="3552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967" y="299"/>
              <a:ext cx="35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algn="ctr"/>
              <a:r>
                <a:rPr lang="it-IT" sz="2800" dirty="0" smtClean="0">
                  <a:solidFill>
                    <a:schemeClr val="accent2"/>
                  </a:solidFill>
                  <a:latin typeface="Times New Roman" pitchFamily="18" charset="0"/>
                </a:rPr>
                <a:t>Contenuti simbolici</a:t>
              </a:r>
              <a:endParaRPr lang="it-IT" sz="280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2121949" y="5143500"/>
            <a:ext cx="1780" cy="48337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2112373" y="5143500"/>
            <a:ext cx="1780" cy="48337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6513320" y="5162912"/>
            <a:ext cx="1780" cy="48337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0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  <p:bldP spid="55314" grpId="0" animBg="1"/>
      <p:bldP spid="55315" grpId="0" animBg="1"/>
      <p:bldP spid="55316" grpId="0" animBg="1"/>
      <p:bldP spid="32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9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42" y="142875"/>
            <a:ext cx="990798" cy="71146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Caratteristiche dell’apprendimento in età precoce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implicito, cioè avviene senza consapevolezza</a:t>
            </a:r>
          </a:p>
          <a:p>
            <a:r>
              <a:rPr lang="it-IT" dirty="0" smtClean="0"/>
              <a:t>Non richiede spiegazioni, si basa sull’esperienza</a:t>
            </a:r>
          </a:p>
          <a:p>
            <a:r>
              <a:rPr lang="it-IT" dirty="0" smtClean="0"/>
              <a:t>Utilizza il sistema di memoria procedurale</a:t>
            </a:r>
          </a:p>
          <a:p>
            <a:r>
              <a:rPr lang="it-IT" dirty="0" smtClean="0"/>
              <a:t>Fissa l’apprendimento delle regole partendo da unità sub-simboliche</a:t>
            </a:r>
          </a:p>
          <a:p>
            <a:r>
              <a:rPr lang="it-IT" dirty="0" smtClean="0"/>
              <a:t>Costruisce categorie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89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Caratteristiche dell’apprendimento procedurale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soggetto non è consapevole e quindi è difficile ricostruire l’esperienza soggettiva</a:t>
            </a:r>
          </a:p>
          <a:p>
            <a:r>
              <a:rPr lang="it-IT" dirty="0" smtClean="0"/>
              <a:t>utilizza prevalentemente circuiti «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indipendent</a:t>
            </a:r>
            <a:r>
              <a:rPr lang="it-IT" dirty="0" smtClean="0"/>
              <a:t>» o «</a:t>
            </a:r>
            <a:r>
              <a:rPr lang="it-IT" dirty="0" err="1" smtClean="0"/>
              <a:t>experience</a:t>
            </a:r>
            <a:r>
              <a:rPr lang="it-IT" dirty="0" smtClean="0"/>
              <a:t> </a:t>
            </a:r>
            <a:r>
              <a:rPr lang="it-IT" dirty="0" err="1" smtClean="0"/>
              <a:t>expectant</a:t>
            </a:r>
            <a:r>
              <a:rPr lang="it-IT" dirty="0" smtClean="0"/>
              <a:t>», Prevalentemente innati</a:t>
            </a:r>
          </a:p>
          <a:p>
            <a:r>
              <a:rPr lang="it-IT" dirty="0" smtClean="0"/>
              <a:t>Viene definito «</a:t>
            </a:r>
            <a:r>
              <a:rPr lang="it-IT" i="1" dirty="0" smtClean="0">
                <a:solidFill>
                  <a:srgbClr val="FF0000"/>
                </a:solidFill>
              </a:rPr>
              <a:t>innatismo computazionale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67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it-IT" sz="4000" dirty="0" smtClean="0"/>
              <a:t>Il sistema di memoria procedurale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L’apprendimento avviene in modo graduale e per sequenze ripetute</a:t>
            </a:r>
          </a:p>
          <a:p>
            <a:r>
              <a:rPr lang="it-IT" dirty="0" smtClean="0"/>
              <a:t>Una volta automatizzata la sequenza, questa  si attiva in maniera molto rapida</a:t>
            </a:r>
          </a:p>
          <a:p>
            <a:r>
              <a:rPr lang="it-IT" dirty="0" smtClean="0"/>
              <a:t>La risposta è stabile, è difficile sbagliare (automatizzazione)</a:t>
            </a:r>
          </a:p>
          <a:p>
            <a:r>
              <a:rPr lang="it-IT" dirty="0" smtClean="0"/>
              <a:t>È difficile inibirlo (</a:t>
            </a:r>
            <a:r>
              <a:rPr lang="it-IT" dirty="0" err="1" smtClean="0"/>
              <a:t>stroop</a:t>
            </a:r>
            <a:r>
              <a:rPr lang="it-IT" dirty="0" smtClean="0"/>
              <a:t>)</a:t>
            </a:r>
          </a:p>
          <a:p>
            <a:r>
              <a:rPr lang="it-IT" dirty="0" smtClean="0"/>
              <a:t>Viene </a:t>
            </a:r>
            <a:r>
              <a:rPr lang="it-IT" dirty="0"/>
              <a:t>considerato implicito perché sia il processo di apprendimento che il reclutamento delle sequenze apprese sono  del tutto sottratti alla coscienza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34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Sede neurale dell’apprendimento procedurale/dichiarativo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 descr="C:\Users\Giacomo\Desktop\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41" y="2224857"/>
            <a:ext cx="5652511" cy="278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regionale sul sistema educativo Le idee diventano progetti Genova, 8 e 9 ottobre  2014</a:t>
            </a:r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71414"/>
            <a:ext cx="1000962" cy="9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14290"/>
            <a:ext cx="925541" cy="6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2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1435</Words>
  <Application>Microsoft Office PowerPoint</Application>
  <PresentationFormat>Presentazione su schermo (4:3)</PresentationFormat>
  <Paragraphs>198</Paragraphs>
  <Slides>36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I B.E.S. stanno bene o male nella scuola attuale?</vt:lpstr>
      <vt:lpstr>La scuola e i BES</vt:lpstr>
      <vt:lpstr>La scuola e i BES</vt:lpstr>
      <vt:lpstr>Cos’è l’apprendimento?</vt:lpstr>
      <vt:lpstr>Dicotomia nei processi di apprendimento </vt:lpstr>
      <vt:lpstr>Caratteristiche dell’apprendimento in età precoce</vt:lpstr>
      <vt:lpstr>Caratteristiche dell’apprendimento procedurale</vt:lpstr>
      <vt:lpstr>Il sistema di memoria procedurale</vt:lpstr>
      <vt:lpstr>Sede neurale dell’apprendimento procedurale/dichiarativo</vt:lpstr>
      <vt:lpstr>Esempi di apprendimento procedurale</vt:lpstr>
      <vt:lpstr>Apprendimento e ripetizione</vt:lpstr>
      <vt:lpstr>Categoria destra-sinistra</vt:lpstr>
      <vt:lpstr>Concetto di tempo (settimana)</vt:lpstr>
      <vt:lpstr>Rappresentazione lineare della sequenza dei numeri</vt:lpstr>
      <vt:lpstr>Quale relazione esiste fra l’apprendimento procedurale e lo sviluppo concettuale e delle conoscenze formali? </vt:lpstr>
      <vt:lpstr>Lo sviluppo del sistema di conoscenze</vt:lpstr>
      <vt:lpstr>Diapositiva 17</vt:lpstr>
      <vt:lpstr>Diapositiva 18</vt:lpstr>
      <vt:lpstr>I costrutti cognitivi (Kelly 1955)</vt:lpstr>
      <vt:lpstr>Costrutti cognitivi</vt:lpstr>
      <vt:lpstr>Diapositiva 21</vt:lpstr>
      <vt:lpstr>I Disturbi Specifici di Apprendimento</vt:lpstr>
      <vt:lpstr>Lorenzo (4^) e il corsivo</vt:lpstr>
      <vt:lpstr>Giorgio (3^) e i giorni della settimana</vt:lpstr>
      <vt:lpstr>Luca (3^) e il calcolo</vt:lpstr>
      <vt:lpstr>Luca e il calcolo</vt:lpstr>
      <vt:lpstr>Diapositiva 27</vt:lpstr>
      <vt:lpstr>I B.E.S. stanno bene o male nella scuola attuale?</vt:lpstr>
      <vt:lpstr>La scuola FA MALE</vt:lpstr>
      <vt:lpstr>La scuola FA BENE</vt:lpstr>
      <vt:lpstr>conclusioni</vt:lpstr>
      <vt:lpstr>Apprendimento e scuola amica</vt:lpstr>
      <vt:lpstr>conclusioni</vt:lpstr>
      <vt:lpstr> conclusioni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</dc:creator>
  <cp:lastModifiedBy>TKM_07</cp:lastModifiedBy>
  <cp:revision>22</cp:revision>
  <dcterms:created xsi:type="dcterms:W3CDTF">2014-10-08T04:59:12Z</dcterms:created>
  <dcterms:modified xsi:type="dcterms:W3CDTF">2014-10-08T12:27:17Z</dcterms:modified>
</cp:coreProperties>
</file>