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85" r:id="rId5"/>
    <p:sldId id="260" r:id="rId6"/>
    <p:sldId id="261" r:id="rId7"/>
    <p:sldId id="262" r:id="rId8"/>
    <p:sldId id="282" r:id="rId9"/>
    <p:sldId id="286" r:id="rId10"/>
    <p:sldId id="287" r:id="rId11"/>
    <p:sldId id="263" r:id="rId12"/>
    <p:sldId id="264" r:id="rId13"/>
    <p:sldId id="265" r:id="rId14"/>
    <p:sldId id="266" r:id="rId15"/>
    <p:sldId id="267" r:id="rId16"/>
    <p:sldId id="284" r:id="rId17"/>
    <p:sldId id="268" r:id="rId18"/>
    <p:sldId id="269" r:id="rId19"/>
    <p:sldId id="270" r:id="rId20"/>
    <p:sldId id="271" r:id="rId21"/>
    <p:sldId id="283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2AE26-4AFD-43FD-A8AD-0F1E325B7C2F}" type="datetimeFigureOut">
              <a:rPr lang="it-IT" smtClean="0"/>
              <a:pPr/>
              <a:t>07/10/2014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4192E4-8B66-43A3-9909-FC1CDABD501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http://sistemaeducativo.liguria.it/files/sezioni/bes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2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3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4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6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7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1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9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3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2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4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26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14414" y="857232"/>
            <a:ext cx="67151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4400" dirty="0">
              <a:solidFill>
                <a:srgbClr val="7030A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79714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BISOGNI EDUCATIVI SPECIALI</a:t>
            </a:r>
          </a:p>
          <a:p>
            <a:pPr algn="ctr"/>
            <a:endParaRPr lang="it-IT" sz="40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40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AID Liguria</a:t>
            </a:r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http://sistemaeducativo.liguria.it/files/sezioni/bes.jpg"/>
          <p:cNvPicPr>
            <a:picLocks noChangeAspect="1" noChangeArrowheads="1"/>
          </p:cNvPicPr>
          <p:nvPr/>
        </p:nvPicPr>
        <p:blipFill>
          <a:blip r:embed="rId11" r:link="rId12"/>
          <a:srcRect/>
          <a:stretch>
            <a:fillRect/>
          </a:stretch>
        </p:blipFill>
        <p:spPr bwMode="auto">
          <a:xfrm>
            <a:off x="2857488" y="2071678"/>
            <a:ext cx="3798903" cy="4381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Tesi inziali bes.JPG"/>
          <p:cNvPicPr>
            <a:picLocks noChangeAspect="1"/>
          </p:cNvPicPr>
          <p:nvPr/>
        </p:nvPicPr>
        <p:blipFill>
          <a:blip r:embed="rId2" cstate="print"/>
          <a:srcRect l="2849" r="5796" b="20833"/>
          <a:stretch>
            <a:fillRect/>
          </a:stretch>
        </p:blipFill>
        <p:spPr>
          <a:xfrm>
            <a:off x="2285984" y="928670"/>
            <a:ext cx="4429156" cy="5429264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1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tangolo 14"/>
          <p:cNvSpPr/>
          <p:nvPr/>
        </p:nvSpPr>
        <p:spPr>
          <a:xfrm>
            <a:off x="285720" y="1000108"/>
            <a:ext cx="850112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TESI INIZIALI</a:t>
            </a:r>
          </a:p>
          <a:p>
            <a:endParaRPr lang="it-IT" sz="2000" dirty="0" smtClean="0">
              <a:latin typeface="Comic Sans MS" pitchFamily="66" charset="0"/>
            </a:endParaRPr>
          </a:p>
          <a:p>
            <a:endParaRPr 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tangolo 14"/>
          <p:cNvSpPr/>
          <p:nvPr/>
        </p:nvSpPr>
        <p:spPr>
          <a:xfrm>
            <a:off x="1643042" y="928670"/>
            <a:ext cx="6286544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MAGGIORE RETE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Immagine 15" descr="marchetti_big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8662" y="2214554"/>
            <a:ext cx="7460168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285720" y="928670"/>
            <a:ext cx="8619667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NUOVE TECNOLOGIE/DIGITALE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" name="Immagine 20" descr="images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14480" y="2357430"/>
            <a:ext cx="6368559" cy="3105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0" y="92867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NUOVE FIGURE PROFESSIONALI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magine 18" descr="images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00298" y="1928802"/>
            <a:ext cx="3990053" cy="4314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428596" y="1000108"/>
            <a:ext cx="8265403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FORMAZIONE DEGLI ALUNNI </a:t>
            </a:r>
          </a:p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DISABILI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" name="Immagine 20" descr="images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85918" y="2428868"/>
            <a:ext cx="5727775" cy="3881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428596" y="1000108"/>
            <a:ext cx="8072494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CORSI PROFESSIONALI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magine 18" descr="corsi_di_formazione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14480" y="1857364"/>
            <a:ext cx="5762625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0" y="1000108"/>
            <a:ext cx="9144000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ACCOGLIENZA E INTEGRAZIONE DEGLI ALUNNI STRANIERI</a:t>
            </a:r>
            <a:endParaRPr lang="it-IT" sz="40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1" name="Immagine 20" descr="media.giuntiscuola.it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57422" y="2500306"/>
            <a:ext cx="5138031" cy="356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857496"/>
            <a:ext cx="3572535" cy="3588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1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tangolo 19"/>
          <p:cNvSpPr/>
          <p:nvPr/>
        </p:nvSpPr>
        <p:spPr>
          <a:xfrm>
            <a:off x="642910" y="928670"/>
            <a:ext cx="7867858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COLLABORAZIONE CON COOPERATIVE E </a:t>
            </a:r>
          </a:p>
          <a:p>
            <a:pPr algn="ctr"/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ASSOCIAZIONI PER ATTIVITÀ </a:t>
            </a:r>
          </a:p>
          <a:p>
            <a:pPr algn="ctr"/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EXTRA SCOLASTICHE</a:t>
            </a:r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32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500034" y="928670"/>
            <a:ext cx="7867858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PROFESSIONALITA’ DEL DOCENTE</a:t>
            </a:r>
            <a:endParaRPr lang="it-IT" sz="32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Immagine 18" descr="images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57290" y="2143116"/>
            <a:ext cx="2286000" cy="187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Immagine 21" descr="index.jpe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06" y="2000240"/>
            <a:ext cx="2238375" cy="204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Immagine 22" descr="images.jpe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57884" y="2857496"/>
            <a:ext cx="1352550" cy="163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Immagine 23" descr="index.jpe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43042" y="4000504"/>
            <a:ext cx="2762250" cy="1657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it-IT" sz="3600" b="1" dirty="0" err="1" smtClean="0">
                <a:latin typeface="Comic Sans MS" pitchFamily="66" charset="0"/>
              </a:rPr>
              <a:t>DOTT</a:t>
            </a:r>
            <a:r>
              <a:rPr lang="it-IT" sz="3600" b="1" dirty="0" smtClean="0">
                <a:latin typeface="Comic Sans MS" pitchFamily="66" charset="0"/>
              </a:rPr>
              <a:t>. RAFFAELE CIAMBRONE</a:t>
            </a:r>
          </a:p>
          <a:p>
            <a:pPr marL="609600" indent="-609600" algn="ctr">
              <a:lnSpc>
                <a:spcPct val="90000"/>
              </a:lnSpc>
            </a:pPr>
            <a:endParaRPr lang="it-IT" sz="3600" b="1" dirty="0" smtClean="0"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it-IT" sz="3600" dirty="0" smtClean="0">
                <a:latin typeface="Comic Sans MS" pitchFamily="66" charset="0"/>
              </a:rPr>
              <a:t>Dirigente Dipartimento dello Studente del </a:t>
            </a:r>
            <a:r>
              <a:rPr lang="it-IT" sz="3600" dirty="0" err="1" smtClean="0">
                <a:latin typeface="Comic Sans MS" pitchFamily="66" charset="0"/>
              </a:rPr>
              <a:t>Miur</a:t>
            </a:r>
            <a:endParaRPr lang="it-IT" sz="3600" dirty="0" smtClean="0"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endParaRPr lang="it-IT" sz="3600" dirty="0" smtClean="0"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endParaRPr lang="it-IT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“Dalla normativa sui BES alla didattica inclusiva</a:t>
            </a:r>
            <a:endParaRPr lang="it-IT" sz="3600" dirty="0"/>
          </a:p>
        </p:txBody>
      </p:sp>
      <p:pic>
        <p:nvPicPr>
          <p:cNvPr id="19" name="Immagine 18" descr="didatticainclusiva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9425" y="4886325"/>
            <a:ext cx="2314575" cy="1971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0034" y="857232"/>
            <a:ext cx="742955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Team di coordinamento:</a:t>
            </a:r>
          </a:p>
          <a:p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DANIELA BOTTA </a:t>
            </a: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docente dell’I.C. di Serra </a:t>
            </a:r>
            <a:r>
              <a:rPr lang="it-IT" sz="1600" kern="10" dirty="0" err="1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Riccò</a:t>
            </a:r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 e Sant’Olcese</a:t>
            </a:r>
          </a:p>
          <a:p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MARIA CARLUCCI </a:t>
            </a: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docente dell’Istituto </a:t>
            </a:r>
            <a:r>
              <a:rPr lang="it-IT" sz="1600" kern="1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Comprensivo San </a:t>
            </a:r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Fruttuoso</a:t>
            </a:r>
          </a:p>
          <a:p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CLAUDIA NOSENGHI </a:t>
            </a: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Responsabile operativa Centro Risorse Alunni Stranieri (CRAS)- USR LIGURIA</a:t>
            </a:r>
          </a:p>
          <a:p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ANNA MARIA RONCORONI </a:t>
            </a: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Presidente di </a:t>
            </a:r>
            <a:r>
              <a:rPr lang="it-IT" sz="1600" kern="10" dirty="0" err="1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A.I.S.T.A.P</a:t>
            </a:r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MIRELLA ZANOBINI</a:t>
            </a:r>
          </a:p>
          <a:p>
            <a:r>
              <a:rPr lang="it-IT" sz="1600" dirty="0" smtClean="0">
                <a:latin typeface="Comic Sans MS" pitchFamily="66" charset="0"/>
              </a:rPr>
              <a:t>Professore associato di Psicologia dell'handicap dell’Università di Genova</a:t>
            </a:r>
          </a:p>
          <a:p>
            <a:endParaRPr lang="it-IT" sz="1600" dirty="0" smtClean="0">
              <a:latin typeface="Comic Sans MS" pitchFamily="66" charset="0"/>
            </a:endParaRPr>
          </a:p>
          <a:p>
            <a:pPr algn="ctr"/>
            <a:endParaRPr lang="it-IT" sz="1600" b="1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1600" b="1" kern="10" dirty="0" err="1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PROF.RE</a:t>
            </a:r>
            <a:r>
              <a:rPr lang="it-IT" sz="1600" b="1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Comic Sans MS" pitchFamily="66" charset="0"/>
              </a:rPr>
              <a:t> DARIO IANES</a:t>
            </a:r>
          </a:p>
          <a:p>
            <a:r>
              <a:rPr lang="it-IT" sz="1600" dirty="0" smtClean="0">
                <a:latin typeface="Comic Sans MS" pitchFamily="66" charset="0"/>
              </a:rPr>
              <a:t>Docente ordinario di Pedagogia e Didattica Speciale all'Università di Bolzano e co-fondatore del Centro Studi </a:t>
            </a:r>
            <a:r>
              <a:rPr lang="it-IT" sz="1600" dirty="0" err="1" smtClean="0">
                <a:latin typeface="Comic Sans MS" pitchFamily="66" charset="0"/>
              </a:rPr>
              <a:t>Erickson</a:t>
            </a:r>
            <a:r>
              <a:rPr lang="it-IT" sz="1600" dirty="0" smtClean="0">
                <a:latin typeface="Comic Sans MS" pitchFamily="66" charset="0"/>
              </a:rPr>
              <a:t> di Trento</a:t>
            </a:r>
            <a:endParaRPr lang="it-IT" sz="1600" kern="10" dirty="0" smtClean="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it-IT" sz="4800" b="1" dirty="0" smtClean="0">
                <a:latin typeface="Comic Sans MS" pitchFamily="66" charset="0"/>
              </a:rPr>
              <a:t>PROF. GIACOMO STELLA</a:t>
            </a:r>
          </a:p>
          <a:p>
            <a:pPr marL="609600" indent="-609600" algn="ctr">
              <a:lnSpc>
                <a:spcPct val="90000"/>
              </a:lnSpc>
            </a:pPr>
            <a:endParaRPr lang="it-IT" sz="3200" dirty="0" smtClean="0"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it-IT" sz="3200" dirty="0" smtClean="0">
                <a:latin typeface="Comic Sans MS" pitchFamily="66" charset="0"/>
              </a:rPr>
              <a:t>Professore ordinario di Psicologia Clinica</a:t>
            </a:r>
          </a:p>
          <a:p>
            <a:pPr marL="609600" indent="-609600" algn="ctr">
              <a:lnSpc>
                <a:spcPct val="90000"/>
              </a:lnSpc>
            </a:pPr>
            <a:r>
              <a:rPr lang="it-IT" sz="3200" dirty="0" smtClean="0">
                <a:latin typeface="Comic Sans MS" pitchFamily="66" charset="0"/>
              </a:rPr>
              <a:t>Direttore scientifico di </a:t>
            </a:r>
            <a:r>
              <a:rPr lang="it-IT" sz="3200" dirty="0" err="1" smtClean="0">
                <a:latin typeface="Comic Sans MS" pitchFamily="66" charset="0"/>
              </a:rPr>
              <a:t>I.RI.DE</a:t>
            </a:r>
            <a:r>
              <a:rPr lang="it-IT" sz="3200" dirty="0" smtClean="0">
                <a:latin typeface="Comic Sans MS" pitchFamily="66" charset="0"/>
              </a:rPr>
              <a:t>. (Istituto di Ricerca Dislessia Evolutiva)</a:t>
            </a:r>
          </a:p>
          <a:p>
            <a:pPr marL="609600" indent="-609600" algn="ctr">
              <a:lnSpc>
                <a:spcPct val="90000"/>
              </a:lnSpc>
            </a:pPr>
            <a:endParaRPr lang="it-IT" sz="3200" dirty="0" smtClean="0">
              <a:latin typeface="Comic Sans MS" pitchFamily="66" charset="0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“I bambini con BES stanno bene o male nella scuola attuale?”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785795"/>
            <a:ext cx="8643998" cy="4310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 LIS come risorsa </a:t>
            </a:r>
          </a:p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per l’inclusione</a:t>
            </a:r>
          </a:p>
          <a:p>
            <a:pPr algn="ctr"/>
            <a:endParaRPr lang="it-IT" sz="4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“PINOCCHIO IN LIS”</a:t>
            </a:r>
          </a:p>
          <a:p>
            <a:pPr marL="609600" indent="-609600" algn="ctr">
              <a:lnSpc>
                <a:spcPct val="90000"/>
              </a:lnSpc>
            </a:pPr>
            <a:endParaRPr lang="it-IT" sz="3200" dirty="0" smtClean="0">
              <a:latin typeface="Comic Sans MS" pitchFamily="66" charset="0"/>
            </a:endParaRPr>
          </a:p>
          <a:p>
            <a:pPr algn="ctr"/>
            <a:r>
              <a:rPr lang="it-IT" sz="32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PROF.SSA</a:t>
            </a:r>
            <a:r>
              <a:rPr lang="it-IT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2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Paola Vicari</a:t>
            </a:r>
          </a:p>
          <a:p>
            <a:pPr algn="ctr"/>
            <a:r>
              <a:rPr lang="it-IT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Liceo Mazzini di La Spezia</a:t>
            </a:r>
          </a:p>
        </p:txBody>
      </p:sp>
      <p:pic>
        <p:nvPicPr>
          <p:cNvPr id="19" name="Immagine 18" descr="images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2000" y="4829175"/>
            <a:ext cx="2247900" cy="2028825"/>
          </a:xfrm>
          <a:prstGeom prst="rect">
            <a:avLst/>
          </a:prstGeom>
        </p:spPr>
      </p:pic>
      <p:pic>
        <p:nvPicPr>
          <p:cNvPr id="22" name="Immagine 21" descr="index.jpe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77025" y="5010150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 QUALITA’ DELL’INTEGRAZIONE </a:t>
            </a:r>
          </a:p>
          <a:p>
            <a:pPr algn="ctr"/>
            <a:r>
              <a:rPr lang="it-IT" sz="3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SCOLASTICA A GENOVA:</a:t>
            </a:r>
          </a:p>
          <a:p>
            <a:pPr algn="ctr"/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STATO DELL’ARTE E </a:t>
            </a:r>
          </a:p>
          <a:p>
            <a:pPr algn="ctr"/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PROSPETTIVE FUTURE</a:t>
            </a:r>
          </a:p>
          <a:p>
            <a:pPr algn="ctr"/>
            <a:endParaRPr lang="it-IT" sz="36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PROF.SSA</a:t>
            </a:r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Mirella </a:t>
            </a:r>
            <a:r>
              <a:rPr lang="it-IT" sz="3600" b="1" cap="all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Zanobini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UniGe</a:t>
            </a:r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FARE RETE A SCUOLA: </a:t>
            </a:r>
          </a:p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TEAM DOCENTI, FAMIGLIE, CLASSI</a:t>
            </a:r>
          </a:p>
          <a:p>
            <a:pPr algn="ctr"/>
            <a:endParaRPr lang="it-IT" sz="36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cap="all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D.SSA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Emilia </a:t>
            </a:r>
            <a:r>
              <a:rPr lang="it-IT" sz="3600" b="1" cap="all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Restani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“Il Timone”</a:t>
            </a:r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NEL CERCHIO DELLE STORIE</a:t>
            </a: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Laboratorio teatrale universitario</a:t>
            </a:r>
          </a:p>
          <a:p>
            <a:pPr algn="ctr"/>
            <a:endParaRPr lang="it-IT" sz="36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0364" y="3214686"/>
            <a:ext cx="3048000" cy="2238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4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4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UNA DIDATTICA PER TUTTI</a:t>
            </a:r>
          </a:p>
          <a:p>
            <a:pPr algn="ctr"/>
            <a:r>
              <a:rPr lang="it-IT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CON LE MAPPE</a:t>
            </a:r>
          </a:p>
          <a:p>
            <a:pPr algn="ctr"/>
            <a:endParaRPr lang="it-IT" sz="4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4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M.C. Valente e E. Cerruti </a:t>
            </a:r>
          </a:p>
          <a:p>
            <a:pPr algn="ctr"/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AID Liguria</a:t>
            </a:r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TANTE ORIGINI, TANTE LINGUE:</a:t>
            </a:r>
          </a:p>
          <a:p>
            <a:pPr algn="ctr"/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SUPPORTI PER UNA </a:t>
            </a:r>
          </a:p>
          <a:p>
            <a:pPr algn="ctr"/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SCUOLA ACCOGLIENTE</a:t>
            </a: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D.SSA</a:t>
            </a:r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Claudia </a:t>
            </a:r>
            <a:r>
              <a:rPr lang="it-IT" sz="3600" b="1" cap="all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Nosenghi</a:t>
            </a:r>
            <a:r>
              <a:rPr lang="it-IT" sz="3600" b="1" cap="all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(CRAS </a:t>
            </a:r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–USR</a:t>
            </a:r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LIGURIA)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 ROBOTICA EDUCATIVA E CREATIVA A SOSTEGNO </a:t>
            </a:r>
            <a:r>
              <a:rPr lang="it-IT" sz="36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DI</a:t>
            </a:r>
            <a:r>
              <a:rPr lang="it-IT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UNA DIDATTICA PER BES</a:t>
            </a: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IMMACOLATA NAPPI </a:t>
            </a:r>
          </a:p>
          <a:p>
            <a:pPr algn="ctr"/>
            <a:r>
              <a:rPr lang="it-IT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Scuola Primaria Dante Alighieri di </a:t>
            </a:r>
          </a:p>
          <a:p>
            <a:pPr algn="ctr"/>
            <a:r>
              <a:rPr lang="it-IT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 Spezia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WEB RADIO SOUND</a:t>
            </a:r>
          </a:p>
          <a:p>
            <a:pPr algn="ctr"/>
            <a:r>
              <a:rPr lang="it-IT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(filmato a cura della Prof.ssa Silvia </a:t>
            </a:r>
            <a:r>
              <a:rPr lang="it-IT" sz="32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Ferrazzano</a:t>
            </a:r>
            <a:r>
              <a:rPr lang="it-IT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)</a:t>
            </a: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2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PROF.SSA</a:t>
            </a:r>
            <a:r>
              <a:rPr lang="it-IT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ELISA SCIACCALUGA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SO-STARE IN UNA SCUOLA SENZA CONFINI</a:t>
            </a:r>
          </a:p>
          <a:p>
            <a:pPr algn="ctr"/>
            <a:endParaRPr lang="it-IT" sz="66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D.SSA</a:t>
            </a:r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ROBERTA ROTA</a:t>
            </a:r>
          </a:p>
          <a:p>
            <a:pPr algn="ctr"/>
            <a:r>
              <a:rPr lang="it-IT" sz="36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D.SSA</a:t>
            </a:r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PATRIZIA ACQUISTA</a:t>
            </a:r>
          </a:p>
          <a:p>
            <a:pPr algn="ctr"/>
            <a:r>
              <a:rPr lang="it-IT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(FIDAPA)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282" y="857232"/>
            <a:ext cx="85725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PATTO </a:t>
            </a:r>
            <a:r>
              <a:rPr lang="it-IT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D’AULA</a:t>
            </a:r>
            <a:endParaRPr lang="it-IT" sz="2200" dirty="0" smtClean="0">
              <a:latin typeface="Comic Sans MS" pitchFamily="66" charset="0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Per i non udenti è presente la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traduzione in LIS</a:t>
            </a:r>
            <a:endParaRPr lang="it-IT" sz="2200" dirty="0" smtClean="0">
              <a:latin typeface="Comic Sans MS" pitchFamily="66" charset="0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Obiettivo</a:t>
            </a:r>
            <a:r>
              <a:rPr lang="it-IT" sz="2200" dirty="0" smtClean="0">
                <a:latin typeface="Comic Sans MS" pitchFamily="66" charset="0"/>
              </a:rPr>
              <a:t>: creare le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tesi finali sui bes </a:t>
            </a:r>
            <a:r>
              <a:rPr lang="it-IT" sz="2200" dirty="0" smtClean="0">
                <a:latin typeface="Comic Sans MS" pitchFamily="66" charset="0"/>
              </a:rPr>
              <a:t>da consegnare alla 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 Regione Liguria 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Interventi finalizzati </a:t>
            </a:r>
            <a:r>
              <a:rPr lang="it-IT" sz="2200" dirty="0" smtClean="0">
                <a:latin typeface="Comic Sans MS" pitchFamily="66" charset="0"/>
              </a:rPr>
              <a:t>ad indicare priorità, offrire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metodologie vincenti, soluzioni brillanti ed economiche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 Richiesta di intervento tramite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hostess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 Si interviene dal pulpito con microfono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Interventi di 5 minuti </a:t>
            </a:r>
            <a:r>
              <a:rPr lang="it-IT" sz="2200" dirty="0" smtClean="0">
                <a:latin typeface="Comic Sans MS" pitchFamily="66" charset="0"/>
              </a:rPr>
              <a:t>al 4° minuto si preavviserà che si è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entrati nell’ultimo minuto. Al 5° minuto si deve finire la frase 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ed interrompere.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Cellulari spenti o silenziosi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 Saranno messi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disposizione sul sito le minute </a:t>
            </a:r>
            <a:r>
              <a:rPr lang="it-IT" sz="2200" dirty="0" smtClean="0">
                <a:latin typeface="Comic Sans MS" pitchFamily="66" charset="0"/>
              </a:rPr>
              <a:t>di tutti gli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interventi e di tutti i gruppi come pure i file mp3 dei 6 gruppi </a:t>
            </a:r>
          </a:p>
          <a:p>
            <a:pPr>
              <a:buClrTx/>
            </a:pPr>
            <a:r>
              <a:rPr lang="it-IT" sz="2200" dirty="0" smtClean="0">
                <a:latin typeface="Comic Sans MS" pitchFamily="66" charset="0"/>
              </a:rPr>
              <a:t>  di lavoro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it-IT" sz="2200" dirty="0" smtClean="0">
                <a:latin typeface="Comic Sans MS" pitchFamily="66" charset="0"/>
              </a:rPr>
              <a:t> Lavori chiusi alle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19.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</a:t>
            </a:r>
            <a:r>
              <a:rPr lang="it-IT" sz="4800" b="1" cap="al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plusdotazione</a:t>
            </a:r>
            <a:r>
              <a:rPr lang="it-IT" sz="48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ed i BES: una proposta per l'inclusione</a:t>
            </a:r>
          </a:p>
          <a:p>
            <a:pPr algn="ctr"/>
            <a:endParaRPr lang="it-IT" sz="4800" b="1" cap="all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cap="all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d.Ssa</a:t>
            </a:r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Anna </a:t>
            </a:r>
            <a:r>
              <a:rPr lang="it-IT" sz="3600" b="1" cap="all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maria</a:t>
            </a:r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600" b="1" cap="all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Roncoroni</a:t>
            </a:r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ctr"/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(AISTAP)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214282" y="928671"/>
            <a:ext cx="86439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UNA FIGURA A SOSTEGNO DEI BES</a:t>
            </a:r>
          </a:p>
          <a:p>
            <a:pPr algn="ctr"/>
            <a:endParaRPr lang="it-IT" sz="6600" b="1" cap="all" spc="50" dirty="0" smtClean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cap="all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PROF.SSA</a:t>
            </a:r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Daniela </a:t>
            </a:r>
            <a:r>
              <a:rPr lang="it-IT" sz="3600" b="1" cap="all" spc="50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Senarega</a:t>
            </a:r>
            <a:endParaRPr lang="it-IT" sz="3600" b="1" cap="all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3600" b="1" cap="all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</a:t>
            </a:r>
            <a:r>
              <a:rPr lang="it-IT" sz="36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UNIGE Psicomotricità)</a:t>
            </a:r>
          </a:p>
          <a:p>
            <a:pPr algn="ctr"/>
            <a:endParaRPr lang="it-IT" sz="36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282" y="857232"/>
            <a:ext cx="892971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TRACCE INIZIALI PER LA DISCUSSIONE</a:t>
            </a:r>
          </a:p>
          <a:p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Documento elaborato da: Claudia </a:t>
            </a:r>
            <a:r>
              <a:rPr lang="it-IT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Nosenghi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              Dino </a:t>
            </a:r>
            <a:r>
              <a:rPr lang="it-IT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Castiglione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              Aureliano </a:t>
            </a:r>
            <a:r>
              <a:rPr lang="it-IT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Deraggi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                       Gloria Rossi</a:t>
            </a:r>
          </a:p>
          <a:p>
            <a:endParaRPr lang="it-IT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Sguardo alla situazione esistente in Liguria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Sintesi delle criticità.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smtClean="0">
                <a:latin typeface="Comic Sans MS" pitchFamily="66" charset="0"/>
              </a:rPr>
              <a:t>inadeguata distribuzione nelle secondaria di secondo grado di disabili e stranieri 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smtClean="0">
                <a:latin typeface="Comic Sans MS" pitchFamily="66" charset="0"/>
              </a:rPr>
              <a:t>Elevata dispersione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smtClean="0">
                <a:latin typeface="Comic Sans MS" pitchFamily="66" charset="0"/>
              </a:rPr>
              <a:t>Faticosa integrazione soprattutto nella secondaria di</a:t>
            </a:r>
          </a:p>
          <a:p>
            <a:pPr lvl="1"/>
            <a:r>
              <a:rPr lang="it-IT" sz="2000" dirty="0" smtClean="0">
                <a:latin typeface="Comic Sans MS" pitchFamily="66" charset="0"/>
              </a:rPr>
              <a:t>   secondo grado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smtClean="0">
                <a:latin typeface="Comic Sans MS" pitchFamily="66" charset="0"/>
              </a:rPr>
              <a:t>Necessità continua di riproporre tematiche di inclusione </a:t>
            </a:r>
          </a:p>
          <a:p>
            <a:pPr lvl="1"/>
            <a:r>
              <a:rPr lang="it-IT" sz="2000" dirty="0" smtClean="0">
                <a:latin typeface="Comic Sans MS" pitchFamily="66" charset="0"/>
              </a:rPr>
              <a:t>   nella formazione di dirigenti e insegnanti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dirty="0" smtClean="0">
                <a:latin typeface="Comic Sans MS" pitchFamily="66" charset="0"/>
              </a:rPr>
              <a:t>Incertezza attuativa dei CPIA (Centri Provinciali Istruzione Adulti)</a:t>
            </a:r>
            <a:endParaRPr lang="it-IT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Le buone pratiche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0034" y="857232"/>
            <a:ext cx="7429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       1. Punti salienti della nuova normativa</a:t>
            </a:r>
          </a:p>
          <a:p>
            <a:r>
              <a:rPr lang="it-IT" sz="2400" dirty="0" smtClean="0">
                <a:latin typeface="Comic Sans MS" pitchFamily="66" charset="0"/>
              </a:rPr>
              <a:t>       2. Che cosa sono i BES?</a:t>
            </a:r>
          </a:p>
          <a:p>
            <a:r>
              <a:rPr lang="it-IT" sz="2400" dirty="0" smtClean="0">
                <a:latin typeface="Comic Sans MS" pitchFamily="66" charset="0"/>
              </a:rPr>
              <a:t>       3. Quali alunni?</a:t>
            </a:r>
          </a:p>
          <a:p>
            <a:r>
              <a:rPr lang="it-IT" sz="2400" dirty="0" smtClean="0">
                <a:latin typeface="Comic Sans MS" pitchFamily="66" charset="0"/>
              </a:rPr>
              <a:t>       4. Chi individua gli alunni con Bisogni Educativi   </a:t>
            </a:r>
          </a:p>
          <a:p>
            <a:r>
              <a:rPr lang="it-IT" sz="2400" dirty="0" smtClean="0">
                <a:latin typeface="Comic Sans MS" pitchFamily="66" charset="0"/>
              </a:rPr>
              <a:t>           Speciali?</a:t>
            </a:r>
          </a:p>
          <a:p>
            <a:r>
              <a:rPr lang="it-IT" sz="2400" dirty="0" smtClean="0">
                <a:latin typeface="Comic Sans MS" pitchFamily="66" charset="0"/>
              </a:rPr>
              <a:t>       5. Il Piano Didattico Personalizzato (PDP)</a:t>
            </a:r>
          </a:p>
          <a:p>
            <a:r>
              <a:rPr lang="it-IT" sz="2400" dirty="0" smtClean="0">
                <a:latin typeface="Comic Sans MS" pitchFamily="66" charset="0"/>
              </a:rPr>
              <a:t>       6. Azioni interne alla scuola</a:t>
            </a:r>
          </a:p>
          <a:p>
            <a:r>
              <a:rPr lang="it-IT" sz="2400" dirty="0" smtClean="0">
                <a:latin typeface="Comic Sans MS" pitchFamily="66" charset="0"/>
              </a:rPr>
              <a:t>       7. Buone pratiche</a:t>
            </a:r>
          </a:p>
          <a:p>
            <a:r>
              <a:rPr lang="it-IT" sz="2400" dirty="0" smtClean="0">
                <a:latin typeface="Comic Sans MS" pitchFamily="66" charset="0"/>
              </a:rPr>
              <a:t>       8. Quali i compiti del GLI?</a:t>
            </a:r>
          </a:p>
          <a:p>
            <a:r>
              <a:rPr lang="it-IT" sz="2400" dirty="0" smtClean="0">
                <a:latin typeface="Comic Sans MS" pitchFamily="66" charset="0"/>
              </a:rPr>
              <a:t>       9. Le azioni esterne alla scuola a livello  </a:t>
            </a:r>
          </a:p>
          <a:p>
            <a:r>
              <a:rPr lang="it-IT" sz="2400" dirty="0" smtClean="0">
                <a:latin typeface="Comic Sans MS" pitchFamily="66" charset="0"/>
              </a:rPr>
              <a:t>           territoriale (CTS)</a:t>
            </a:r>
          </a:p>
          <a:p>
            <a:r>
              <a:rPr lang="it-IT" sz="2400" dirty="0" smtClean="0">
                <a:latin typeface="Comic Sans MS" pitchFamily="66" charset="0"/>
              </a:rPr>
              <a:t>      10. L’équipe di docenti specializzati (docenti </a:t>
            </a:r>
          </a:p>
          <a:p>
            <a:r>
              <a:rPr lang="it-IT" sz="2400" dirty="0" smtClean="0">
                <a:latin typeface="Comic Sans MS" pitchFamily="66" charset="0"/>
              </a:rPr>
              <a:t>           curricolari e di sostegno</a:t>
            </a:r>
          </a:p>
          <a:p>
            <a:r>
              <a:rPr lang="it-IT" sz="2400" dirty="0" smtClean="0">
                <a:latin typeface="Comic Sans MS" pitchFamily="66" charset="0"/>
              </a:rPr>
              <a:t>      11. Nuove figure emergenti specializzate</a:t>
            </a:r>
          </a:p>
          <a:p>
            <a:r>
              <a:rPr lang="it-IT" sz="2400" dirty="0" smtClean="0">
                <a:latin typeface="Comic Sans MS" pitchFamily="66" charset="0"/>
              </a:rPr>
              <a:t>      12. Un portale dedicato</a:t>
            </a:r>
            <a:endParaRPr lang="it-IT" sz="2400" dirty="0">
              <a:latin typeface="Comic Sans MS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785787" y="857233"/>
          <a:ext cx="7786740" cy="515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370"/>
                <a:gridCol w="3893370"/>
              </a:tblGrid>
              <a:tr h="1428759">
                <a:tc>
                  <a:txBody>
                    <a:bodyPr/>
                    <a:lstStyle/>
                    <a:p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Legge 104/92 </a:t>
                      </a:r>
                      <a:endParaRPr lang="it-IT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Alunno</a:t>
                      </a:r>
                      <a:r>
                        <a:rPr lang="it-IT" sz="32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DISABILE</a:t>
                      </a:r>
                      <a:endParaRPr lang="it-IT" sz="32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1359837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Legge 170/2010,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Linee guida 12/7/2011 </a:t>
                      </a:r>
                      <a:endParaRPr lang="it-IT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Alunno DSA</a:t>
                      </a:r>
                      <a:endParaRPr lang="it-IT" sz="32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313489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Nota MIUR 27/12/2012,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C.M. 6/3/2013,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it-IT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C.M. 22/11/2013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Altri BES</a:t>
                      </a:r>
                      <a:endParaRPr lang="it-IT" sz="32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0034" y="857233"/>
            <a:ext cx="74295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 smtClean="0">
                <a:latin typeface="Comic Sans MS" pitchFamily="66" charset="0"/>
              </a:rPr>
              <a:t>       </a:t>
            </a:r>
            <a:r>
              <a:rPr lang="it-IT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RECENTI SVILUPPI … e CONTENUTI: </a:t>
            </a:r>
            <a:endParaRPr lang="it-IT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it-IT" sz="2200" b="1" dirty="0" smtClean="0">
              <a:latin typeface="Comic Sans MS" pitchFamily="66" charset="0"/>
            </a:endParaRPr>
          </a:p>
          <a:p>
            <a:r>
              <a:rPr lang="it-IT" sz="2200" b="1" dirty="0" smtClean="0">
                <a:latin typeface="Comic Sans MS" pitchFamily="66" charset="0"/>
              </a:rPr>
              <a:t>Comunicazione USR Liguria 3/06/2014</a:t>
            </a:r>
            <a:endParaRPr lang="it-IT" sz="2200" dirty="0" smtClean="0">
              <a:latin typeface="Comic Sans MS" pitchFamily="66" charset="0"/>
            </a:endParaRPr>
          </a:p>
          <a:p>
            <a:endParaRPr lang="it-IT" sz="2200" dirty="0" smtClean="0">
              <a:latin typeface="Comic Sans MS" pitchFamily="66" charset="0"/>
            </a:endParaRPr>
          </a:p>
          <a:p>
            <a:r>
              <a:rPr lang="it-IT" sz="2200" b="1" dirty="0" smtClean="0">
                <a:latin typeface="Comic Sans MS" pitchFamily="66" charset="0"/>
              </a:rPr>
              <a:t>(Piano Annuale per l’</a:t>
            </a:r>
            <a:r>
              <a:rPr lang="it-IT" sz="2200" b="1" dirty="0" err="1" smtClean="0">
                <a:latin typeface="Comic Sans MS" pitchFamily="66" charset="0"/>
              </a:rPr>
              <a:t>Inclusività</a:t>
            </a:r>
            <a:r>
              <a:rPr lang="it-IT" sz="2200" b="1" dirty="0" smtClean="0">
                <a:latin typeface="Comic Sans MS" pitchFamily="66" charset="0"/>
              </a:rPr>
              <a:t> 2014/2015 – C.M. 6 marzo 2013 n. 8  - applicazione Legge 15 luglio 2011 n. 111. )</a:t>
            </a:r>
            <a:endParaRPr lang="it-IT" sz="2200" dirty="0" smtClean="0">
              <a:latin typeface="Comic Sans MS" pitchFamily="66" charset="0"/>
            </a:endParaRPr>
          </a:p>
          <a:p>
            <a:endParaRPr lang="it-IT" sz="2200" dirty="0" smtClean="0">
              <a:latin typeface="Comic Sans MS" pitchFamily="66" charset="0"/>
            </a:endParaRPr>
          </a:p>
          <a:p>
            <a:r>
              <a:rPr lang="it-IT" sz="2200" b="1" dirty="0" smtClean="0">
                <a:latin typeface="Comic Sans MS" pitchFamily="66" charset="0"/>
              </a:rPr>
              <a:t>“</a:t>
            </a:r>
            <a:r>
              <a:rPr lang="it-IT" sz="2200" b="1" dirty="0" err="1" smtClean="0">
                <a:latin typeface="Comic Sans MS" pitchFamily="66" charset="0"/>
              </a:rPr>
              <a:t>…</a:t>
            </a:r>
            <a:r>
              <a:rPr lang="it-IT" sz="2200" dirty="0" err="1" smtClean="0">
                <a:latin typeface="Comic Sans MS" pitchFamily="66" charset="0"/>
              </a:rPr>
              <a:t>ai</a:t>
            </a:r>
            <a:r>
              <a:rPr lang="it-IT" sz="2200" dirty="0" smtClean="0">
                <a:latin typeface="Comic Sans MS" pitchFamily="66" charset="0"/>
              </a:rPr>
              <a:t> fini della “</a:t>
            </a:r>
            <a:r>
              <a:rPr lang="it-IT" sz="2200" i="1" dirty="0" smtClean="0">
                <a:latin typeface="Comic Sans MS" pitchFamily="66" charset="0"/>
              </a:rPr>
              <a:t>richiesta di organico di sostegno ai sensi dell’art. 19 comma 11 della Legge 15 luglio 2011 n. 111</a:t>
            </a:r>
            <a:r>
              <a:rPr lang="it-IT" sz="2200" dirty="0" smtClean="0">
                <a:latin typeface="Comic Sans MS" pitchFamily="66" charset="0"/>
              </a:rPr>
              <a:t>... alla data odierna, al disposto della summenzionata Legge non sono seguite indicazioni attuative, pertanto …. attribuzione dell’organico di sostegno … secondo le consuete procedure. ... </a:t>
            </a:r>
            <a:r>
              <a:rPr lang="it-IT" sz="2200" b="1" dirty="0" smtClean="0">
                <a:latin typeface="Comic Sans MS" pitchFamily="66" charset="0"/>
              </a:rPr>
              <a:t>non  richiesto</a:t>
            </a:r>
            <a:r>
              <a:rPr lang="it-IT" sz="2200" dirty="0" smtClean="0">
                <a:latin typeface="Comic Sans MS" pitchFamily="66" charset="0"/>
              </a:rPr>
              <a:t>, </a:t>
            </a:r>
            <a:r>
              <a:rPr lang="it-IT" sz="2200" b="1" dirty="0" smtClean="0">
                <a:latin typeface="Comic Sans MS" pitchFamily="66" charset="0"/>
              </a:rPr>
              <a:t>per l’anno scolastico 2014/2015, l’invio del citato Piano Annuale</a:t>
            </a:r>
            <a:r>
              <a:rPr lang="it-IT" sz="2200" dirty="0" smtClean="0">
                <a:latin typeface="Comic Sans MS" pitchFamily="66" charset="0"/>
              </a:rPr>
              <a:t> all’Ufficio Scolastico Regionale.</a:t>
            </a:r>
            <a:r>
              <a:rPr lang="it-IT" sz="2200" b="1" dirty="0" smtClean="0">
                <a:latin typeface="Comic Sans MS" pitchFamily="66" charset="0"/>
              </a:rPr>
              <a:t>”</a:t>
            </a:r>
            <a:endParaRPr lang="it-IT" sz="2200" dirty="0">
              <a:latin typeface="Comic Sans MS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0034" y="857233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Scuola e inclusione: </a:t>
            </a:r>
          </a:p>
          <a:p>
            <a:pPr algn="ctr"/>
            <a:endParaRPr lang="it-IT" sz="2000" b="1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20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proposta di legge sul sostegno</a:t>
            </a:r>
          </a:p>
          <a:p>
            <a:r>
              <a:rPr lang="it-IT" sz="2000" dirty="0" smtClean="0">
                <a:latin typeface="Comic Sans MS" pitchFamily="66" charset="0"/>
              </a:rPr>
              <a:t>Si tratta di un progetto di legge organico, che vuole aggiornare le disposizioni contenute nella L. 104/92, anche in considerazione della sopravvenuta autonomia scolastica e dei progressi delle politiche scolastiche in direzione dell’inclusione. Ecco alcuni punti: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 Il progetto di inclusione dovrà essere preso in carico da tutti i </a:t>
            </a:r>
          </a:p>
          <a:p>
            <a:r>
              <a:rPr lang="it-IT" sz="2000" dirty="0" smtClean="0">
                <a:latin typeface="Comic Sans MS" pitchFamily="66" charset="0"/>
              </a:rPr>
              <a:t>  docenti curriculari e non solo da quelli di sostegno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 Continuità didattica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 Semplificazione degli atti burocratici legati alla  </a:t>
            </a:r>
          </a:p>
          <a:p>
            <a:r>
              <a:rPr lang="it-IT" sz="2000" dirty="0" smtClean="0">
                <a:latin typeface="Comic Sans MS" pitchFamily="66" charset="0"/>
              </a:rPr>
              <a:t>  certificazione</a:t>
            </a:r>
          </a:p>
          <a:p>
            <a:pPr lvl="0"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 I docenti di sostegno giungeranno nell’arco di un triennio a </a:t>
            </a:r>
          </a:p>
          <a:p>
            <a:pPr lvl="0"/>
            <a:r>
              <a:rPr lang="it-IT" sz="2000" dirty="0" smtClean="0">
                <a:latin typeface="Comic Sans MS" pitchFamily="66" charset="0"/>
              </a:rPr>
              <a:t>   coprire i posti disponibili (con numero pari a 110.000).</a:t>
            </a:r>
          </a:p>
          <a:p>
            <a:pPr lvl="0">
              <a:buFont typeface="Arial" pitchFamily="34" charset="0"/>
              <a:buChar char="•"/>
            </a:pP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 I </a:t>
            </a:r>
            <a:r>
              <a:rPr lang="it-IT" sz="2000" dirty="0" smtClean="0">
                <a:latin typeface="Comic Sans MS" pitchFamily="66" charset="0"/>
              </a:rPr>
              <a:t>posti confluiranno nell’organico di rete e tramite il</a:t>
            </a:r>
          </a:p>
          <a:p>
            <a:pPr lvl="0"/>
            <a:r>
              <a:rPr lang="it-IT" sz="2000" dirty="0" smtClean="0">
                <a:latin typeface="Comic Sans MS" pitchFamily="66" charset="0"/>
              </a:rPr>
              <a:t>   Piano Annuale per l’</a:t>
            </a:r>
            <a:r>
              <a:rPr lang="it-IT" sz="2000" dirty="0" err="1" smtClean="0">
                <a:latin typeface="Comic Sans MS" pitchFamily="66" charset="0"/>
              </a:rPr>
              <a:t>inclusività</a:t>
            </a:r>
            <a:r>
              <a:rPr lang="it-IT" sz="2000" dirty="0" smtClean="0">
                <a:latin typeface="Comic Sans MS" pitchFamily="66" charset="0"/>
              </a:rPr>
              <a:t> saranno assegnati in base alle</a:t>
            </a:r>
          </a:p>
          <a:p>
            <a:pPr lvl="0"/>
            <a:r>
              <a:rPr lang="it-IT" sz="2000" dirty="0" smtClean="0">
                <a:latin typeface="Comic Sans MS" pitchFamily="66" charset="0"/>
              </a:rPr>
              <a:t>   necessità.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357298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  <a:p>
            <a:pPr marL="609600" indent="-609600" algn="ctr" eaLnBrk="1" hangingPunct="1">
              <a:lnSpc>
                <a:spcPct val="90000"/>
              </a:lnSpc>
            </a:pPr>
            <a:endParaRPr lang="it-IT" sz="3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472" y="857232"/>
            <a:ext cx="8557151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600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3600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0"/>
            <a:ext cx="1150099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Immagine 1" descr="http://sistemaeducativo.liguria.it/images/logo_regioneligu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91300"/>
            <a:ext cx="1044000" cy="252000"/>
          </a:xfrm>
          <a:prstGeom prst="rect">
            <a:avLst/>
          </a:prstGeom>
          <a:noFill/>
        </p:spPr>
      </p:pic>
      <p:pic>
        <p:nvPicPr>
          <p:cNvPr id="9221" name="Immagine 4" descr="http://sistemaeducativo.liguria.it/images/logo_UE_fondosoci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6606000"/>
            <a:ext cx="294000" cy="252000"/>
          </a:xfrm>
          <a:prstGeom prst="rect">
            <a:avLst/>
          </a:prstGeom>
          <a:noFill/>
        </p:spPr>
      </p:pic>
      <p:pic>
        <p:nvPicPr>
          <p:cNvPr id="9220" name="Immagine 13" descr="http://sistemaeducativo.liguria.it/images/logo_repubblic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6606000"/>
            <a:ext cx="252000" cy="252000"/>
          </a:xfrm>
          <a:prstGeom prst="rect">
            <a:avLst/>
          </a:prstGeom>
          <a:noFill/>
        </p:spPr>
      </p:pic>
      <p:pic>
        <p:nvPicPr>
          <p:cNvPr id="9219" name="Immagine 16" descr="http://sistemaeducativo.liguria.it/images/logo_regione_li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6610350"/>
            <a:ext cx="193846" cy="252000"/>
          </a:xfrm>
          <a:prstGeom prst="rect">
            <a:avLst/>
          </a:prstGeom>
          <a:noFill/>
        </p:spPr>
      </p:pic>
      <p:pic>
        <p:nvPicPr>
          <p:cNvPr id="9218" name="Immagine 19" descr="http://sistemaeducativo.liguria.it/images/logo_piuliguri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0232" y="6606000"/>
            <a:ext cx="972000" cy="252000"/>
          </a:xfrm>
          <a:prstGeom prst="rect">
            <a:avLst/>
          </a:prstGeom>
          <a:noFill/>
        </p:spPr>
      </p:pic>
      <p:pic>
        <p:nvPicPr>
          <p:cNvPr id="9217" name="Immagine 22" descr="http://sistemaeducativo.liguria.it/images/logo_arse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6606000"/>
            <a:ext cx="577500" cy="252000"/>
          </a:xfrm>
          <a:prstGeom prst="rect">
            <a:avLst/>
          </a:prstGeom>
          <a:noFill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7" name="Immagine 16" descr="Genova 8-9 ottobre 2014 Magazzini del cotone Conferenza Regionale sul sistema educativo, le idee diventano progetto, #insieme si cresce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2976" y="0"/>
            <a:ext cx="6263006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17" descr="http://sistemaeducativo.liguria.it/images/testata.jpg"/>
          <p:cNvPicPr/>
          <p:nvPr/>
        </p:nvPicPr>
        <p:blipFill>
          <a:blip r:embed="rId10"/>
          <a:srcRect l="67807"/>
          <a:stretch>
            <a:fillRect/>
          </a:stretch>
        </p:blipFill>
        <p:spPr bwMode="auto">
          <a:xfrm>
            <a:off x="7358082" y="0"/>
            <a:ext cx="1785918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tangolo 14"/>
          <p:cNvSpPr/>
          <p:nvPr/>
        </p:nvSpPr>
        <p:spPr>
          <a:xfrm>
            <a:off x="285720" y="1000108"/>
            <a:ext cx="85011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Comic Sans MS" pitchFamily="66" charset="0"/>
              </a:rPr>
              <a:t>I lavori si sono svolti in </a:t>
            </a:r>
            <a:r>
              <a:rPr lang="it-IT" sz="2000" b="1" u="sng" dirty="0" smtClean="0">
                <a:latin typeface="Comic Sans MS" pitchFamily="66" charset="0"/>
              </a:rPr>
              <a:t>3 fasi</a:t>
            </a:r>
            <a:r>
              <a:rPr lang="it-IT" sz="2000" dirty="0" smtClean="0">
                <a:latin typeface="Comic Sans MS" pitchFamily="66" charset="0"/>
              </a:rPr>
              <a:t>: </a:t>
            </a:r>
            <a:br>
              <a:rPr lang="it-IT" sz="2000" dirty="0" smtClean="0">
                <a:latin typeface="Comic Sans MS" pitchFamily="66" charset="0"/>
              </a:rPr>
            </a:br>
            <a:r>
              <a:rPr lang="it-IT" sz="2000" dirty="0" smtClean="0">
                <a:latin typeface="Comic Sans MS" pitchFamily="66" charset="0"/>
              </a:rPr>
              <a:t>•    attraverso </a:t>
            </a:r>
            <a:r>
              <a:rPr lang="it-IT" sz="2000" b="1" u="sng" dirty="0" smtClean="0">
                <a:latin typeface="Comic Sans MS" pitchFamily="66" charset="0"/>
              </a:rPr>
              <a:t>4 incontri territoriali </a:t>
            </a:r>
            <a:r>
              <a:rPr lang="it-IT" sz="2000" dirty="0" smtClean="0">
                <a:latin typeface="Comic Sans MS" pitchFamily="66" charset="0"/>
              </a:rPr>
              <a:t>nelle province liguri per promuovere l’evento e portare a conoscenza dell’impegno un pubblico più ampio. </a:t>
            </a:r>
            <a:br>
              <a:rPr lang="it-IT" sz="2000" dirty="0" smtClean="0">
                <a:latin typeface="Comic Sans MS" pitchFamily="66" charset="0"/>
              </a:rPr>
            </a:br>
            <a:r>
              <a:rPr lang="it-IT" sz="2000" dirty="0" smtClean="0">
                <a:latin typeface="Comic Sans MS" pitchFamily="66" charset="0"/>
              </a:rPr>
              <a:t>Sono stati chiamati a confrontarsi gli attori del sistema presenti sul territorio locale: famiglie, docenti, studenti, associazioni datoriali, sindacati, terzo settore... </a:t>
            </a:r>
          </a:p>
          <a:p>
            <a:r>
              <a:rPr lang="it-IT" sz="2000" dirty="0" smtClean="0">
                <a:latin typeface="Comic Sans MS" pitchFamily="66" charset="0"/>
              </a:rPr>
              <a:t>•    attraverso </a:t>
            </a:r>
            <a:r>
              <a:rPr lang="it-IT" sz="2000" b="1" u="sng" dirty="0" smtClean="0">
                <a:latin typeface="Comic Sans MS" pitchFamily="66" charset="0"/>
              </a:rPr>
              <a:t>incontri di </a:t>
            </a:r>
            <a:r>
              <a:rPr lang="it-IT" sz="2000" b="1" u="sng" dirty="0" err="1" smtClean="0">
                <a:latin typeface="Comic Sans MS" pitchFamily="66" charset="0"/>
              </a:rPr>
              <a:t>feed</a:t>
            </a:r>
            <a:r>
              <a:rPr lang="it-IT" sz="2000" b="1" u="sng" dirty="0" smtClean="0">
                <a:latin typeface="Comic Sans MS" pitchFamily="66" charset="0"/>
              </a:rPr>
              <a:t> back </a:t>
            </a:r>
            <a:r>
              <a:rPr lang="it-IT" sz="2000" dirty="0" smtClean="0">
                <a:latin typeface="Comic Sans MS" pitchFamily="66" charset="0"/>
              </a:rPr>
              <a:t>con le singole realtà </a:t>
            </a:r>
            <a:r>
              <a:rPr lang="it-IT" sz="2000" dirty="0" smtClean="0">
                <a:latin typeface="Comic Sans MS" pitchFamily="66" charset="0"/>
              </a:rPr>
              <a:t>coinvolte </a:t>
            </a:r>
          </a:p>
          <a:p>
            <a:r>
              <a:rPr lang="it-IT" sz="2000" dirty="0" smtClean="0">
                <a:latin typeface="Comic Sans MS" pitchFamily="66" charset="0"/>
              </a:rPr>
              <a:t>direttamente </a:t>
            </a:r>
            <a:r>
              <a:rPr lang="it-IT" sz="2000" dirty="0" smtClean="0">
                <a:latin typeface="Comic Sans MS" pitchFamily="66" charset="0"/>
              </a:rPr>
              <a:t>nel far crescere insieme i giovani liguri. </a:t>
            </a:r>
            <a:br>
              <a:rPr lang="it-IT" sz="2000" dirty="0" smtClean="0">
                <a:latin typeface="Comic Sans MS" pitchFamily="66" charset="0"/>
              </a:rPr>
            </a:br>
            <a:r>
              <a:rPr lang="it-IT" sz="2000" dirty="0" smtClean="0">
                <a:latin typeface="Comic Sans MS" pitchFamily="66" charset="0"/>
              </a:rPr>
              <a:t>Gli </a:t>
            </a:r>
            <a:r>
              <a:rPr lang="it-IT" sz="2000" dirty="0" smtClean="0">
                <a:latin typeface="Comic Sans MS" pitchFamily="66" charset="0"/>
              </a:rPr>
              <a:t>attori del sistema hanno organizzato al proprio interno </a:t>
            </a:r>
            <a:r>
              <a:rPr lang="it-IT" sz="2000" dirty="0" smtClean="0">
                <a:latin typeface="Comic Sans MS" pitchFamily="66" charset="0"/>
              </a:rPr>
              <a:t>degli</a:t>
            </a:r>
          </a:p>
          <a:p>
            <a:r>
              <a:rPr lang="it-IT" sz="2000" dirty="0" smtClean="0">
                <a:latin typeface="Comic Sans MS" pitchFamily="66" charset="0"/>
              </a:rPr>
              <a:t>incontri </a:t>
            </a:r>
            <a:r>
              <a:rPr lang="it-IT" sz="2000" dirty="0" smtClean="0">
                <a:latin typeface="Comic Sans MS" pitchFamily="66" charset="0"/>
              </a:rPr>
              <a:t>dove hanno discusso di quanto emerso negli </a:t>
            </a:r>
            <a:r>
              <a:rPr lang="it-IT" sz="2000" dirty="0" smtClean="0">
                <a:latin typeface="Comic Sans MS" pitchFamily="66" charset="0"/>
              </a:rPr>
              <a:t>incontri</a:t>
            </a:r>
          </a:p>
          <a:p>
            <a:r>
              <a:rPr lang="it-IT" sz="2000" dirty="0" smtClean="0">
                <a:latin typeface="Comic Sans MS" pitchFamily="66" charset="0"/>
              </a:rPr>
              <a:t>territoriali </a:t>
            </a:r>
            <a:r>
              <a:rPr lang="it-IT" sz="2000" dirty="0" smtClean="0">
                <a:latin typeface="Comic Sans MS" pitchFamily="66" charset="0"/>
              </a:rPr>
              <a:t>e si sono quindi definiti gli obiettivi specifici </a:t>
            </a:r>
            <a:r>
              <a:rPr lang="it-IT" sz="2000" dirty="0" smtClean="0">
                <a:latin typeface="Comic Sans MS" pitchFamily="66" charset="0"/>
              </a:rPr>
              <a:t>da</a:t>
            </a:r>
          </a:p>
          <a:p>
            <a:r>
              <a:rPr lang="it-IT" sz="2000" dirty="0" smtClean="0">
                <a:latin typeface="Comic Sans MS" pitchFamily="66" charset="0"/>
              </a:rPr>
              <a:t>condividere </a:t>
            </a:r>
            <a:r>
              <a:rPr lang="it-IT" sz="2000" dirty="0" smtClean="0">
                <a:latin typeface="Comic Sans MS" pitchFamily="66" charset="0"/>
              </a:rPr>
              <a:t>nella conferenza regionale </a:t>
            </a:r>
          </a:p>
          <a:p>
            <a:r>
              <a:rPr lang="it-IT" sz="2000" dirty="0" smtClean="0">
                <a:latin typeface="Comic Sans MS" pitchFamily="66" charset="0"/>
              </a:rPr>
              <a:t>•   E infine la </a:t>
            </a:r>
            <a:r>
              <a:rPr lang="it-IT" sz="2000" b="1" u="sng" dirty="0" smtClean="0">
                <a:latin typeface="Comic Sans MS" pitchFamily="66" charset="0"/>
              </a:rPr>
              <a:t>Conferenza regionale </a:t>
            </a:r>
            <a:r>
              <a:rPr lang="it-IT" sz="2000" dirty="0" smtClean="0">
                <a:latin typeface="Comic Sans MS" pitchFamily="66" charset="0"/>
              </a:rPr>
              <a:t>dove i partecipanti avranno a disposizione la possibilità di confrontarsi su delle tematiche globali che verranno approfondite in gruppi di lavoro e condivise con tutti durante la sessione finale dell’evento </a:t>
            </a:r>
            <a:r>
              <a:rPr lang="it-IT" sz="2000" b="1" dirty="0" smtClean="0">
                <a:latin typeface="Comic Sans MS" pitchFamily="66" charset="0"/>
              </a:rPr>
              <a:t>“Le idee diventano progetto”</a:t>
            </a:r>
            <a:endParaRPr lang="it-IT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563</TotalTime>
  <Words>802</Words>
  <Application>Microsoft Office PowerPoint</Application>
  <PresentationFormat>Presentazione su schermo (4:3)</PresentationFormat>
  <Paragraphs>472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Tecnologia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53</cp:revision>
  <dcterms:created xsi:type="dcterms:W3CDTF">2014-10-05T19:02:22Z</dcterms:created>
  <dcterms:modified xsi:type="dcterms:W3CDTF">2014-10-07T17:04:36Z</dcterms:modified>
</cp:coreProperties>
</file>