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93" r:id="rId3"/>
    <p:sldId id="318" r:id="rId4"/>
    <p:sldId id="319" r:id="rId5"/>
    <p:sldId id="320" r:id="rId6"/>
    <p:sldId id="341" r:id="rId7"/>
    <p:sldId id="339" r:id="rId8"/>
    <p:sldId id="337" r:id="rId9"/>
    <p:sldId id="322" r:id="rId10"/>
    <p:sldId id="323" r:id="rId11"/>
    <p:sldId id="324" r:id="rId12"/>
    <p:sldId id="325" r:id="rId13"/>
    <p:sldId id="326" r:id="rId14"/>
    <p:sldId id="327" r:id="rId15"/>
    <p:sldId id="328" r:id="rId16"/>
    <p:sldId id="329" r:id="rId17"/>
    <p:sldId id="330" r:id="rId18"/>
    <p:sldId id="333" r:id="rId19"/>
    <p:sldId id="340" r:id="rId20"/>
    <p:sldId id="336" r:id="rId21"/>
    <p:sldId id="334" r:id="rId22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59BDF7D4-DF7D-4FEF-A841-B8074AFAD21D}">
          <p14:sldIdLst>
            <p14:sldId id="256"/>
          </p14:sldIdLst>
        </p14:section>
        <p14:section name="Sezione senza titolo" id="{D0AF5D3C-2F62-4FBF-854E-81CD5F90A127}">
          <p14:sldIdLst>
            <p14:sldId id="293"/>
            <p14:sldId id="318"/>
            <p14:sldId id="319"/>
            <p14:sldId id="320"/>
            <p14:sldId id="341"/>
            <p14:sldId id="339"/>
            <p14:sldId id="337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3"/>
            <p14:sldId id="340"/>
            <p14:sldId id="336"/>
            <p14:sldId id="33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00"/>
    <a:srgbClr val="019D5C"/>
    <a:srgbClr val="DE0000"/>
    <a:srgbClr val="C80000"/>
    <a:srgbClr val="DC2300"/>
    <a:srgbClr val="3112EE"/>
    <a:srgbClr val="FF0000"/>
    <a:srgbClr val="0033CC"/>
    <a:srgbClr val="0033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28" autoAdjust="0"/>
    <p:restoredTop sz="83792" autoAdjust="0"/>
  </p:normalViewPr>
  <p:slideViewPr>
    <p:cSldViewPr>
      <p:cViewPr varScale="1">
        <p:scale>
          <a:sx n="63" d="100"/>
          <a:sy n="63" d="100"/>
        </p:scale>
        <p:origin x="146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3D8FE99-C015-4AB2-AF69-B1398ACB20F8}" type="datetimeFigureOut">
              <a:rPr lang="it-IT"/>
              <a:pPr>
                <a:defRPr/>
              </a:pPr>
              <a:t>07/10/2014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FAEE7D6-DC93-42C6-89F5-7D1B4477BCC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2121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2935945-A9F1-43EE-9736-DC5783BF2A06}" type="datetimeFigureOut">
              <a:rPr lang="it-IT"/>
              <a:pPr>
                <a:defRPr/>
              </a:pPr>
              <a:t>07/10/2014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67D4AD7-7C08-4ACB-8989-D0E88844F99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35933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7D4AD7-7C08-4ACB-8989-D0E88844F997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97921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7D4AD7-7C08-4ACB-8989-D0E88844F997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4278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7D4AD7-7C08-4ACB-8989-D0E88844F997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4278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7D4AD7-7C08-4ACB-8989-D0E88844F997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4278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7D4AD7-7C08-4ACB-8989-D0E88844F997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4278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7D4AD7-7C08-4ACB-8989-D0E88844F997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4278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7D4AD7-7C08-4ACB-8989-D0E88844F997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4278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7D4AD7-7C08-4ACB-8989-D0E88844F997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4278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7D4AD7-7C08-4ACB-8989-D0E88844F997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4278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7D4AD7-7C08-4ACB-8989-D0E88844F997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4278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7D4AD7-7C08-4ACB-8989-D0E88844F997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427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7D4AD7-7C08-4ACB-8989-D0E88844F997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4278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7D4AD7-7C08-4ACB-8989-D0E88844F997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4278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7D4AD7-7C08-4ACB-8989-D0E88844F997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427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7D4AD7-7C08-4ACB-8989-D0E88844F997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427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7D4AD7-7C08-4ACB-8989-D0E88844F997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427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7D4AD7-7C08-4ACB-8989-D0E88844F997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427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7D4AD7-7C08-4ACB-8989-D0E88844F997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427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7D4AD7-7C08-4ACB-8989-D0E88844F997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427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7D4AD7-7C08-4ACB-8989-D0E88844F997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4278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7D4AD7-7C08-4ACB-8989-D0E88844F997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427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2E254-6DB2-4FE9-8F43-E1E418003EE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9688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E0FD2-9426-447D-9732-969AB6C6970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2812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62BCC-A830-45BB-AC2C-11B403A1C1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610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B234A-933A-4B79-B5DD-F4088167BD4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3366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9ED68-AB1F-4491-8EBD-7C357CBDAE9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6529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08DF7-BC26-47A8-8FBA-4A113BEC08B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6536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F7E3-7638-46FB-9AF7-634178B1CB3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4849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1AF8-61D0-45B6-8434-BBAB750F24C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88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EB6A1-12BC-4E89-B61C-C4381FBFF98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9912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3D8F9-D958-4D11-9B09-B04E97E57EB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6704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FA0B7-DC4B-42B6-8570-4D215AE1112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994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4D36443-FF3D-4E56-BA79-E8F6EE034E1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magin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867401"/>
            <a:ext cx="3819025" cy="80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447675" y="2286000"/>
            <a:ext cx="8153400" cy="3200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Dai progetti al sistema</a:t>
            </a:r>
          </a:p>
          <a:p>
            <a:pPr algn="ctr">
              <a:defRPr/>
            </a:pPr>
            <a:endParaRPr lang="it-IT" sz="2400" b="1" dirty="0" smtClean="0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r>
              <a:rPr lang="it-IT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Il percorso della Regione Marche </a:t>
            </a:r>
          </a:p>
          <a:p>
            <a:pPr algn="ctr">
              <a:defRPr/>
            </a:pPr>
            <a:endParaRPr lang="it-IT" sz="2000" b="1" dirty="0" smtClean="0">
              <a:solidFill>
                <a:srgbClr val="019D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endParaRPr lang="it-IT" sz="2000" b="1" dirty="0">
              <a:solidFill>
                <a:srgbClr val="019D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endParaRPr lang="it-IT" sz="2000" b="1" dirty="0" smtClean="0">
              <a:solidFill>
                <a:srgbClr val="019D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endParaRPr lang="it-IT" sz="2000" b="1" dirty="0" smtClean="0">
              <a:solidFill>
                <a:srgbClr val="019D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r>
              <a:rPr lang="it-IT" sz="2000" b="1" dirty="0" smtClean="0">
                <a:solidFill>
                  <a:srgbClr val="00A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GENOVA, 8 OTTOBRE 2014</a:t>
            </a:r>
            <a:endParaRPr lang="it-IT" sz="2000" b="1" dirty="0">
              <a:solidFill>
                <a:srgbClr val="00A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endParaRPr lang="it-IT" sz="2200" b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2052" name="Line 10"/>
          <p:cNvSpPr>
            <a:spLocks noChangeShapeType="1"/>
          </p:cNvSpPr>
          <p:nvPr/>
        </p:nvSpPr>
        <p:spPr bwMode="auto">
          <a:xfrm>
            <a:off x="447675" y="5791200"/>
            <a:ext cx="8305800" cy="0"/>
          </a:xfrm>
          <a:prstGeom prst="line">
            <a:avLst/>
          </a:prstGeom>
          <a:noFill/>
          <a:ln w="2540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2053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ttangolo 8"/>
          <p:cNvSpPr/>
          <p:nvPr/>
        </p:nvSpPr>
        <p:spPr>
          <a:xfrm>
            <a:off x="0" y="762000"/>
            <a:ext cx="9144000" cy="45719"/>
          </a:xfrm>
          <a:prstGeom prst="rect">
            <a:avLst/>
          </a:prstGeom>
          <a:solidFill>
            <a:srgbClr val="019D5C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47674" y="674132"/>
            <a:ext cx="1704976" cy="5467350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704850" y="3943349"/>
            <a:ext cx="14478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2190750" y="3952874"/>
            <a:ext cx="6400800" cy="104776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62000" y="1062335"/>
            <a:ext cx="815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chemeClr val="bg1"/>
                </a:solidFill>
              </a:rPr>
              <a:t>La RETE </a:t>
            </a:r>
            <a:r>
              <a:rPr lang="it-IT" sz="2400" b="1" dirty="0" smtClean="0">
                <a:solidFill>
                  <a:srgbClr val="019D5C"/>
                </a:solidFill>
              </a:rPr>
              <a:t>per</a:t>
            </a:r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b="1" dirty="0" smtClean="0">
                <a:solidFill>
                  <a:srgbClr val="019D5C"/>
                </a:solidFill>
              </a:rPr>
              <a:t>l’ORIENTAMENTO</a:t>
            </a:r>
            <a:r>
              <a:rPr lang="it-IT" sz="2400" dirty="0" smtClean="0">
                <a:solidFill>
                  <a:srgbClr val="019D5C"/>
                </a:solidFill>
              </a:rPr>
              <a:t> </a:t>
            </a:r>
            <a:endParaRPr lang="it-IT" sz="2400" dirty="0">
              <a:solidFill>
                <a:srgbClr val="019D5C"/>
              </a:solidFill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762000" y="4191000"/>
            <a:ext cx="15430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raccordi con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762000" y="1752600"/>
            <a:ext cx="1162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Il </a:t>
            </a:r>
            <a:r>
              <a:rPr lang="it-IT" dirty="0" smtClean="0">
                <a:solidFill>
                  <a:schemeClr val="bg1"/>
                </a:solidFill>
              </a:rPr>
              <a:t>perno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152650" y="1752600"/>
            <a:ext cx="67246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della </a:t>
            </a:r>
            <a:r>
              <a:rPr lang="it-IT" i="1" dirty="0"/>
              <a:t>rete sistemica</a:t>
            </a:r>
            <a:r>
              <a:rPr lang="it-IT" dirty="0"/>
              <a:t> dell’offerta di orientamento a livello </a:t>
            </a:r>
            <a:r>
              <a:rPr lang="it-IT" dirty="0" smtClean="0"/>
              <a:t>territoriale </a:t>
            </a:r>
            <a:r>
              <a:rPr lang="it-IT" dirty="0"/>
              <a:t>è costituito dalle scuole, le università, le strutture amministrative </a:t>
            </a:r>
            <a:r>
              <a:rPr lang="it-IT" dirty="0" smtClean="0"/>
              <a:t>sub-regionali </a:t>
            </a:r>
            <a:r>
              <a:rPr lang="it-IT" dirty="0"/>
              <a:t>e i </a:t>
            </a:r>
            <a:r>
              <a:rPr lang="it-IT" dirty="0" smtClean="0"/>
              <a:t>CIOF</a:t>
            </a:r>
            <a:endParaRPr lang="it-IT" dirty="0"/>
          </a:p>
          <a:p>
            <a:endParaRPr lang="it-IT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762000" y="2935069"/>
            <a:ext cx="1314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attraverso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2190750" y="2935069"/>
            <a:ext cx="6115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partecipazione a bandi specifici: </a:t>
            </a:r>
            <a:r>
              <a:rPr lang="it-IT" i="1" dirty="0"/>
              <a:t>agenzie formative accreditate</a:t>
            </a:r>
            <a:r>
              <a:rPr lang="it-IT" dirty="0"/>
              <a:t> e le </a:t>
            </a:r>
            <a:r>
              <a:rPr lang="it-IT" i="1" dirty="0"/>
              <a:t>agenzie del lavoro accreditate</a:t>
            </a:r>
            <a:endParaRPr lang="it-IT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2200275" y="4191000"/>
            <a:ext cx="6115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i="1" dirty="0"/>
              <a:t>le rappresentanze datoriali e </a:t>
            </a:r>
            <a:r>
              <a:rPr lang="it-IT" i="1" dirty="0" smtClean="0"/>
              <a:t>sindacali le </a:t>
            </a:r>
            <a:r>
              <a:rPr lang="it-IT" i="1" dirty="0"/>
              <a:t>camere di </a:t>
            </a:r>
            <a:r>
              <a:rPr lang="it-IT" i="1" dirty="0" smtClean="0"/>
              <a:t>commercio</a:t>
            </a:r>
            <a:r>
              <a:rPr lang="it-IT" i="1" dirty="0"/>
              <a:t>, industria, artigianato e agricoltura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0327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6" grpId="0"/>
      <p:bldP spid="22" grpId="0"/>
      <p:bldP spid="23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47674" y="704850"/>
            <a:ext cx="1704976" cy="5467350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704850" y="3943349"/>
            <a:ext cx="14478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2190750" y="3952874"/>
            <a:ext cx="6400800" cy="104776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33400" y="1062335"/>
            <a:ext cx="861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</a:rPr>
              <a:t>Sistema di </a:t>
            </a:r>
            <a:r>
              <a:rPr lang="it-IT" sz="2400" b="1" dirty="0">
                <a:solidFill>
                  <a:srgbClr val="019D5C"/>
                </a:solidFill>
              </a:rPr>
              <a:t>orientamento come sistema di tutela sociale </a:t>
            </a:r>
            <a:endParaRPr lang="it-IT" sz="2400" dirty="0">
              <a:solidFill>
                <a:srgbClr val="019D5C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190750" y="1548884"/>
            <a:ext cx="6134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19D5C"/>
                </a:solidFill>
              </a:rPr>
              <a:t>volto all’</a:t>
            </a:r>
            <a:r>
              <a:rPr lang="it-IT" dirty="0" err="1">
                <a:solidFill>
                  <a:srgbClr val="019D5C"/>
                </a:solidFill>
              </a:rPr>
              <a:t>occupabilità</a:t>
            </a:r>
            <a:r>
              <a:rPr lang="it-IT" dirty="0">
                <a:solidFill>
                  <a:srgbClr val="019D5C"/>
                </a:solidFill>
              </a:rPr>
              <a:t> e all’inclusione</a:t>
            </a:r>
            <a:r>
              <a:rPr lang="it-IT" dirty="0" smtClean="0">
                <a:solidFill>
                  <a:srgbClr val="019D5C"/>
                </a:solidFill>
              </a:rPr>
              <a:t>…</a:t>
            </a:r>
            <a:endParaRPr lang="it-IT" dirty="0">
              <a:solidFill>
                <a:srgbClr val="019D5C"/>
              </a:solidFill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152650" y="2438400"/>
            <a:ext cx="6438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dirty="0"/>
              <a:t>promosse adeguate strategie di cooperazione con </a:t>
            </a:r>
            <a:r>
              <a:rPr lang="it-IT" i="1" dirty="0"/>
              <a:t>gli Ambiti, l’AUSL, i servizi comunali dedicati (socio-assistenziali, </a:t>
            </a:r>
            <a:r>
              <a:rPr lang="it-IT" i="1" dirty="0" err="1"/>
              <a:t>Informagiovani</a:t>
            </a:r>
            <a:r>
              <a:rPr lang="it-IT" i="1" dirty="0"/>
              <a:t>, ecc.), gli Sportelli donna, i servizi specialistici per </a:t>
            </a:r>
            <a:r>
              <a:rPr lang="it-IT" i="1" dirty="0" smtClean="0"/>
              <a:t>l’imprenditoria</a:t>
            </a:r>
            <a:endParaRPr lang="it-IT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2152650" y="4419600"/>
            <a:ext cx="6438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dirty="0"/>
              <a:t>per l’analisi dei bisogni e della relativa progettazione delle attività è previsto il coinvolgimento anche delle associazioni,  del volontariato, delle parrocchie e dei luoghi di aggregazione informale</a:t>
            </a:r>
          </a:p>
        </p:txBody>
      </p:sp>
    </p:spTree>
    <p:extLst>
      <p:ext uri="{BB962C8B-B14F-4D97-AF65-F5344CB8AC3E}">
        <p14:creationId xmlns:p14="http://schemas.microsoft.com/office/powerpoint/2010/main" val="4081476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47674" y="619125"/>
            <a:ext cx="1704976" cy="5467350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704850" y="3943349"/>
            <a:ext cx="14478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2190750" y="3952874"/>
            <a:ext cx="6400800" cy="104776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009650" y="1062335"/>
            <a:ext cx="861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</a:rPr>
              <a:t>Offerta</a:t>
            </a:r>
            <a:r>
              <a:rPr lang="it-IT" sz="2400" b="1" dirty="0">
                <a:solidFill>
                  <a:srgbClr val="DC2300"/>
                </a:solidFill>
              </a:rPr>
              <a:t> </a:t>
            </a:r>
            <a:r>
              <a:rPr lang="it-IT" sz="2400" b="1" dirty="0">
                <a:solidFill>
                  <a:srgbClr val="019D5C"/>
                </a:solidFill>
              </a:rPr>
              <a:t>regionale di orientamento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2667001" y="2325469"/>
            <a:ext cx="6000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dirty="0" smtClean="0"/>
              <a:t>per </a:t>
            </a:r>
            <a:r>
              <a:rPr lang="it-IT" dirty="0"/>
              <a:t>il benessere dello studente, la prevenzione del rischio di insuccesso e/o abbandono e l’</a:t>
            </a:r>
            <a:r>
              <a:rPr lang="it-IT" dirty="0" err="1"/>
              <a:t>occupabilità</a:t>
            </a:r>
            <a:endParaRPr lang="it-IT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2667000" y="3352800"/>
            <a:ext cx="6000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dirty="0"/>
              <a:t>p</a:t>
            </a:r>
            <a:r>
              <a:rPr lang="it-IT" dirty="0" smtClean="0"/>
              <a:t>er l’inserimento </a:t>
            </a:r>
            <a:r>
              <a:rPr lang="it-IT" dirty="0"/>
              <a:t>o il re-inserimento lavorativo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2628900" y="4419600"/>
            <a:ext cx="6038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per </a:t>
            </a:r>
            <a:r>
              <a:rPr lang="it-IT" dirty="0"/>
              <a:t>promuovere l’inclusione sociale, rimotivare all’apprendimento e sostenere le scelte, rimuovere ostacoli legati a difficoltà di accesso ai sistemi di formazione e lavoro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009650" y="3352800"/>
            <a:ext cx="1238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</a:rPr>
              <a:t>Azioni</a:t>
            </a:r>
            <a:endParaRPr lang="it-I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665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5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47674" y="619125"/>
            <a:ext cx="1704976" cy="5467350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704850" y="3943349"/>
            <a:ext cx="14478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2190750" y="3952874"/>
            <a:ext cx="6400800" cy="104776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71525" y="914400"/>
            <a:ext cx="861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</a:rPr>
              <a:t>Azioni &amp;</a:t>
            </a:r>
            <a:r>
              <a:rPr lang="it-IT" sz="2400" b="1" dirty="0">
                <a:solidFill>
                  <a:srgbClr val="DC2300"/>
                </a:solidFill>
              </a:rPr>
              <a:t> </a:t>
            </a:r>
            <a:r>
              <a:rPr lang="it-IT" sz="2400" b="1" dirty="0" smtClean="0">
                <a:solidFill>
                  <a:srgbClr val="019D5C"/>
                </a:solidFill>
              </a:rPr>
              <a:t>Destinatari inseriti in percorsi </a:t>
            </a:r>
            <a:endParaRPr lang="it-IT" sz="2400" dirty="0">
              <a:solidFill>
                <a:srgbClr val="019D5C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200275" y="1376065"/>
            <a:ext cx="6524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/>
              <a:t>Studenti di scuola secondaria di primo grado</a:t>
            </a:r>
            <a:r>
              <a:rPr lang="it-IT" dirty="0"/>
              <a:t>  (11-14 anni)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2305050" y="1828800"/>
            <a:ext cx="600075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1600" i="1" dirty="0"/>
              <a:t>Durante la scuola secondaria di primo grado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it-IT" sz="1600" dirty="0"/>
              <a:t>almeno una azione orientativa per ciascuno dei tre anni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1600" dirty="0"/>
              <a:t>almeno un’attività informativa rivolta ai genitori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dirty="0"/>
              <a:t>sviluppo della conoscenza di se’ e della consapevolezza delle capacità ed interessi personali; 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dirty="0"/>
              <a:t>capacità di decisione; 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dirty="0"/>
              <a:t>conoscenza delle professioni,  dell’offerta formativa e del mercato del lavoro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2343150" y="4648200"/>
            <a:ext cx="61150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/>
              <a:t>nei primi due anni dei percorsi del secondo ciclo di istruzione e di </a:t>
            </a:r>
            <a:r>
              <a:rPr lang="it-IT" sz="1600" i="1" dirty="0" err="1"/>
              <a:t>IeFP</a:t>
            </a:r>
            <a:r>
              <a:rPr lang="it-IT" sz="1600" dirty="0"/>
              <a:t> </a:t>
            </a:r>
            <a:endParaRPr lang="it-IT" sz="1600" b="1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it-IT" sz="1600" dirty="0"/>
              <a:t>almeno una azione orientativa per ciascuno anno del biennio 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dirty="0"/>
              <a:t>verifica e consolidamento della scelta formativa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600" dirty="0"/>
              <a:t>conoscenza delle professioni e degli sbocchi lavorativi </a:t>
            </a:r>
            <a:endParaRPr lang="it-IT" sz="16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162175" y="4114800"/>
            <a:ext cx="6600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/>
              <a:t>Giovani in diritto/dovere di istruzione e formazione</a:t>
            </a:r>
            <a:r>
              <a:rPr lang="it-IT" dirty="0"/>
              <a:t> (14-16 anni)</a:t>
            </a:r>
          </a:p>
        </p:txBody>
      </p:sp>
    </p:spTree>
    <p:extLst>
      <p:ext uri="{BB962C8B-B14F-4D97-AF65-F5344CB8AC3E}">
        <p14:creationId xmlns:p14="http://schemas.microsoft.com/office/powerpoint/2010/main" val="1588948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5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47674" y="619125"/>
            <a:ext cx="1704976" cy="5467350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704850" y="3943349"/>
            <a:ext cx="14478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2190750" y="3952874"/>
            <a:ext cx="6400800" cy="104776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838200" y="838200"/>
            <a:ext cx="861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</a:rPr>
              <a:t>Azioni &amp;</a:t>
            </a:r>
            <a:r>
              <a:rPr lang="it-IT" sz="2400" b="1" dirty="0">
                <a:solidFill>
                  <a:srgbClr val="DC2300"/>
                </a:solidFill>
              </a:rPr>
              <a:t> </a:t>
            </a:r>
            <a:r>
              <a:rPr lang="it-IT" sz="2400" b="1" dirty="0" smtClean="0">
                <a:solidFill>
                  <a:srgbClr val="019D5C"/>
                </a:solidFill>
              </a:rPr>
              <a:t>Destinatari inseriti in percorsi</a:t>
            </a:r>
            <a:endParaRPr lang="it-IT" sz="2400" dirty="0">
              <a:solidFill>
                <a:srgbClr val="019D5C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162175" y="1371600"/>
            <a:ext cx="6524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u="sng" dirty="0"/>
              <a:t>Giovani in percorsi di istruzione formazione</a:t>
            </a:r>
            <a:r>
              <a:rPr lang="it-IT" dirty="0"/>
              <a:t> (16-18/19 anni) 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2209800" y="1700748"/>
            <a:ext cx="65722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/>
              <a:t>durante i percorsi per il conseguimento della qualifica professionale o del diploma secondario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1600" dirty="0"/>
              <a:t>almeno una azione orientativa nel triennio</a:t>
            </a:r>
            <a:endParaRPr lang="it-IT" sz="1600" i="1" dirty="0"/>
          </a:p>
          <a:p>
            <a:pPr marL="342900" lvl="0" indent="-342900">
              <a:buFont typeface="+mj-lt"/>
              <a:buAutoNum type="arabicPeriod"/>
            </a:pPr>
            <a:r>
              <a:rPr lang="it-IT" sz="1600" dirty="0"/>
              <a:t>sviluppo di competenze di </a:t>
            </a:r>
            <a:r>
              <a:rPr lang="it-IT" sz="1600" dirty="0" err="1"/>
              <a:t>problem</a:t>
            </a:r>
            <a:r>
              <a:rPr lang="it-IT" sz="1600" dirty="0"/>
              <a:t> </a:t>
            </a:r>
            <a:r>
              <a:rPr lang="it-IT" sz="1600" dirty="0" err="1"/>
              <a:t>solving</a:t>
            </a:r>
            <a:r>
              <a:rPr lang="it-IT" sz="1600" dirty="0"/>
              <a:t> e di auto-valutazione; consapevolezza dei propri punti di forza e di debolezza; 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dirty="0"/>
              <a:t>conoscenza delle professioni/sviluppo di strategie di scelta in relazione alle professioni e al lavoro; 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dirty="0"/>
              <a:t>conoscenza del mercato del lavoro e delle tecniche/strumenti per l’inserimento </a:t>
            </a:r>
            <a:r>
              <a:rPr lang="it-IT" sz="1600" dirty="0" smtClean="0"/>
              <a:t>lavorativo</a:t>
            </a:r>
          </a:p>
          <a:p>
            <a:pPr marL="342900" lvl="0" indent="-342900">
              <a:buFont typeface="+mj-lt"/>
              <a:buAutoNum type="arabicPeriod"/>
            </a:pPr>
            <a:endParaRPr lang="it-IT" sz="1600" dirty="0"/>
          </a:p>
          <a:p>
            <a:r>
              <a:rPr lang="it-IT" sz="1600" i="1" dirty="0"/>
              <a:t>nel passaggio dalla scuola secondaria di secondo grado verso i percorsi universitari o della formazione post diploma non universitaria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1600" dirty="0"/>
              <a:t>almeno una azione orientativa a supporto della transizione 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dirty="0"/>
              <a:t>conoscenza dell’offerta formativa, delle modalità di accesso ai percorsi  e delle potenzialità occupazionali </a:t>
            </a:r>
          </a:p>
        </p:txBody>
      </p:sp>
    </p:spTree>
    <p:extLst>
      <p:ext uri="{BB962C8B-B14F-4D97-AF65-F5344CB8AC3E}">
        <p14:creationId xmlns:p14="http://schemas.microsoft.com/office/powerpoint/2010/main" val="49894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47674" y="619125"/>
            <a:ext cx="1704976" cy="5467350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704850" y="3943349"/>
            <a:ext cx="14478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2190750" y="3952874"/>
            <a:ext cx="6400800" cy="104776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90575" y="914400"/>
            <a:ext cx="861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</a:rPr>
              <a:t>Azioni &amp;</a:t>
            </a:r>
            <a:r>
              <a:rPr lang="it-IT" sz="2400" b="1" dirty="0">
                <a:solidFill>
                  <a:srgbClr val="DC2300"/>
                </a:solidFill>
              </a:rPr>
              <a:t> </a:t>
            </a:r>
            <a:r>
              <a:rPr lang="it-IT" sz="2400" b="1" dirty="0" smtClean="0">
                <a:solidFill>
                  <a:srgbClr val="019D5C"/>
                </a:solidFill>
              </a:rPr>
              <a:t>Destinatari inseriti in percorsi</a:t>
            </a:r>
            <a:endParaRPr lang="it-IT" sz="2400" dirty="0">
              <a:solidFill>
                <a:srgbClr val="019D5C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162175" y="1376065"/>
            <a:ext cx="6524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u="sng" dirty="0"/>
              <a:t>Giovani in percorsi di istruzione formazione medio-alta (</a:t>
            </a:r>
            <a:r>
              <a:rPr lang="it-IT" dirty="0"/>
              <a:t>19/24 anni )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2228850" y="2107673"/>
            <a:ext cx="65722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1600" i="1" dirty="0" smtClean="0"/>
              <a:t>durante i percorsi per il conseguimento della laurea, diploma ITS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it-IT" sz="1600" dirty="0" smtClean="0"/>
              <a:t>almeno due azioni orientative 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dirty="0" smtClean="0"/>
              <a:t>conoscenza delle professioni/sviluppo di strategie di scelta in relazione alle professioni e al lavoro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dirty="0" smtClean="0"/>
              <a:t>conoscenza del mercato del lavoro e delle tecniche/strumenti per l’inserimento lavorativo</a:t>
            </a:r>
          </a:p>
        </p:txBody>
      </p:sp>
    </p:spTree>
    <p:extLst>
      <p:ext uri="{BB962C8B-B14F-4D97-AF65-F5344CB8AC3E}">
        <p14:creationId xmlns:p14="http://schemas.microsoft.com/office/powerpoint/2010/main" val="702037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47674" y="619125"/>
            <a:ext cx="1704976" cy="5467350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704850" y="3943349"/>
            <a:ext cx="14478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2190750" y="3952874"/>
            <a:ext cx="6400800" cy="104776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90575" y="914400"/>
            <a:ext cx="861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</a:rPr>
              <a:t>Azioni &amp;</a:t>
            </a:r>
            <a:r>
              <a:rPr lang="it-IT" sz="2400" b="1" dirty="0">
                <a:solidFill>
                  <a:srgbClr val="DC2300"/>
                </a:solidFill>
              </a:rPr>
              <a:t> </a:t>
            </a:r>
            <a:r>
              <a:rPr lang="it-IT" sz="2400" b="1" dirty="0" smtClean="0">
                <a:solidFill>
                  <a:srgbClr val="019D5C"/>
                </a:solidFill>
              </a:rPr>
              <a:t>Destinatari nella filiera del lavoro</a:t>
            </a:r>
            <a:endParaRPr lang="it-IT" sz="2400" dirty="0">
              <a:solidFill>
                <a:srgbClr val="019D5C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300288" y="2057400"/>
            <a:ext cx="6524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u="sng" dirty="0"/>
              <a:t>Giovani in transizione verso il mercato del </a:t>
            </a:r>
            <a:r>
              <a:rPr lang="it-IT" sz="1600" u="sng" dirty="0" smtClean="0"/>
              <a:t>lavoro       </a:t>
            </a:r>
            <a:endParaRPr lang="it-IT" sz="1600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2276475" y="2692448"/>
            <a:ext cx="6572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1600" u="sng" dirty="0"/>
              <a:t>Adulti occupati, disoccupati in transizione all’interno del mercato del lavoro </a:t>
            </a:r>
            <a:endParaRPr lang="it-IT" sz="16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276475" y="4495800"/>
            <a:ext cx="6572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500"/>
              </a:spcBef>
              <a:buClrTx/>
              <a:buFontTx/>
              <a:buNone/>
            </a:pPr>
            <a:r>
              <a:rPr lang="it-IT" sz="1600" u="sng" dirty="0"/>
              <a:t>Soggetti svantaggiati/fasce deboli in inserimento lavorativo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276475" y="5105400"/>
            <a:ext cx="6572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it-IT" sz="1600" u="sng" dirty="0"/>
              <a:t>Disabili in inserimento lavorativo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35491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6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6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8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47674" y="619125"/>
            <a:ext cx="1704976" cy="5467350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704850" y="3943349"/>
            <a:ext cx="14478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2190750" y="3952874"/>
            <a:ext cx="6400800" cy="104776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90575" y="914400"/>
            <a:ext cx="861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</a:rPr>
              <a:t>Azioni &amp;</a:t>
            </a:r>
            <a:r>
              <a:rPr lang="it-IT" sz="2400" b="1" dirty="0">
                <a:solidFill>
                  <a:srgbClr val="DC2300"/>
                </a:solidFill>
              </a:rPr>
              <a:t> </a:t>
            </a:r>
            <a:r>
              <a:rPr lang="it-IT" sz="2400" b="1" dirty="0" smtClean="0">
                <a:solidFill>
                  <a:srgbClr val="019D5C"/>
                </a:solidFill>
              </a:rPr>
              <a:t>Destinatari per l’inclusione sociale</a:t>
            </a:r>
            <a:endParaRPr lang="it-IT" sz="2400" dirty="0">
              <a:solidFill>
                <a:srgbClr val="019D5C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171700" y="1747897"/>
            <a:ext cx="652462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Procedure che favoriscono, in un’ottica di </a:t>
            </a:r>
            <a:r>
              <a:rPr lang="it-IT" sz="1600" dirty="0" err="1"/>
              <a:t>inclusività</a:t>
            </a:r>
            <a:r>
              <a:rPr lang="it-IT" sz="1600" dirty="0"/>
              <a:t>, l’accesso e la fruizione di servizi di orientamento da parte dei soggetti più svantaggiati e a rischio. </a:t>
            </a:r>
          </a:p>
          <a:p>
            <a:r>
              <a:rPr lang="it-IT" sz="1600" dirty="0"/>
              <a:t>Perlopiù interventi complessi (combinazione di + azioni orientative) di </a:t>
            </a:r>
            <a:r>
              <a:rPr lang="it-IT" sz="1600" dirty="0" err="1"/>
              <a:t>ri</a:t>
            </a:r>
            <a:r>
              <a:rPr lang="it-IT" sz="1600" dirty="0"/>
              <a:t>-motivazione e sostegno all’apprendimento, che supportano il target nella scelta di percorsi di studio, di formazione e di lavoro e, più in generale, che sono volti al mantenimento dei soggetti all’interno dei sistemi di welfare</a:t>
            </a:r>
            <a:r>
              <a:rPr lang="it-IT" sz="1600" dirty="0" smtClean="0"/>
              <a:t>.</a:t>
            </a:r>
          </a:p>
          <a:p>
            <a:endParaRPr lang="it-IT" sz="1600" dirty="0"/>
          </a:p>
          <a:p>
            <a:endParaRPr lang="it-IT" sz="1600" dirty="0" smtClean="0"/>
          </a:p>
          <a:p>
            <a:r>
              <a:rPr lang="it-IT" sz="1600" dirty="0" smtClean="0"/>
              <a:t>ESL 15-18 anni</a:t>
            </a:r>
          </a:p>
          <a:p>
            <a:r>
              <a:rPr lang="it-IT" sz="1600" dirty="0" smtClean="0"/>
              <a:t>NEET </a:t>
            </a:r>
          </a:p>
          <a:p>
            <a:r>
              <a:rPr lang="it-IT" sz="1600" dirty="0" smtClean="0"/>
              <a:t>Immigrati  e minoranze etniche</a:t>
            </a:r>
          </a:p>
          <a:p>
            <a:r>
              <a:rPr lang="it-IT" sz="1600" dirty="0" smtClean="0"/>
              <a:t>Persone affette da disabilità fisica e psichica 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828344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47674" y="619125"/>
            <a:ext cx="1704976" cy="5467350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704850" y="3943349"/>
            <a:ext cx="14478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2152650" y="3952874"/>
            <a:ext cx="6400800" cy="104776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14375" y="914400"/>
            <a:ext cx="861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chemeClr val="bg1"/>
                </a:solidFill>
              </a:rPr>
              <a:t>PRINCIPI </a:t>
            </a:r>
            <a:r>
              <a:rPr lang="it-IT" sz="2400" b="1" dirty="0" smtClean="0">
                <a:solidFill>
                  <a:srgbClr val="019D5C"/>
                </a:solidFill>
              </a:rPr>
              <a:t>GENERALI </a:t>
            </a:r>
            <a:endParaRPr lang="it-IT" sz="2400" dirty="0">
              <a:solidFill>
                <a:srgbClr val="019D5C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324100" y="1859518"/>
            <a:ext cx="6524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dirty="0"/>
              <a:t>Centralità del beneficiario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324100" y="2373868"/>
            <a:ext cx="6524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500"/>
              </a:spcBef>
              <a:buClrTx/>
              <a:buFontTx/>
              <a:buNone/>
            </a:pPr>
            <a:r>
              <a:rPr lang="it-IT" dirty="0"/>
              <a:t>Attivazione dei cittadini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314575" y="2845832"/>
            <a:ext cx="6524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500"/>
              </a:spcBef>
              <a:buClrTx/>
              <a:buFontTx/>
              <a:buNone/>
            </a:pPr>
            <a:r>
              <a:rPr lang="it-IT" dirty="0"/>
              <a:t>Facilità dell’accesso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324100" y="3352800"/>
            <a:ext cx="6524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500"/>
              </a:spcBef>
              <a:buClrTx/>
              <a:buFontTx/>
              <a:buNone/>
            </a:pPr>
            <a:r>
              <a:rPr lang="it-IT" dirty="0"/>
              <a:t>Assicurazione di qualità</a:t>
            </a:r>
            <a:endParaRPr lang="it-IT" dirty="0">
              <a:solidFill>
                <a:srgbClr val="DC2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046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7" grpId="0"/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47674" y="619125"/>
            <a:ext cx="1704976" cy="5467350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704850" y="3943349"/>
            <a:ext cx="14478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2152650" y="3952874"/>
            <a:ext cx="6400800" cy="104776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62000" y="914399"/>
            <a:ext cx="861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chemeClr val="bg1"/>
                </a:solidFill>
              </a:rPr>
              <a:t> PROTOC</a:t>
            </a:r>
            <a:r>
              <a:rPr lang="it-IT" sz="2400" b="1" dirty="0" smtClean="0">
                <a:solidFill>
                  <a:srgbClr val="00A000"/>
                </a:solidFill>
              </a:rPr>
              <a:t>OLLO PER L’IMPLEMENTAZIONE DELLE LINEE</a:t>
            </a:r>
          </a:p>
          <a:p>
            <a:pPr>
              <a:defRPr/>
            </a:pPr>
            <a:r>
              <a:rPr lang="it-IT" sz="2400" b="1" dirty="0">
                <a:solidFill>
                  <a:srgbClr val="00A000"/>
                </a:solidFill>
              </a:rPr>
              <a:t> </a:t>
            </a:r>
            <a:r>
              <a:rPr lang="it-IT" sz="2400" b="1" dirty="0" smtClean="0">
                <a:solidFill>
                  <a:srgbClr val="00A000"/>
                </a:solidFill>
              </a:rPr>
              <a:t>               GUIDA REGIONALI           </a:t>
            </a:r>
            <a:endParaRPr lang="it-IT" sz="2400" dirty="0">
              <a:solidFill>
                <a:srgbClr val="019D5C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324098" y="1727537"/>
            <a:ext cx="65246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dirty="0" smtClean="0"/>
              <a:t>Rappresenta</a:t>
            </a:r>
            <a:r>
              <a:rPr lang="it-IT" b="1" dirty="0" smtClean="0"/>
              <a:t> lo </a:t>
            </a:r>
            <a:r>
              <a:rPr lang="it-IT" b="1" dirty="0"/>
              <a:t>sviluppo in chiave di sistema integrato</a:t>
            </a:r>
            <a:r>
              <a:rPr lang="it-IT" dirty="0"/>
              <a:t> di azioni ed accordi esistenti, per assicurare l'implementazione delle linee guida regionali e nel contempo il loro </a:t>
            </a:r>
            <a:r>
              <a:rPr lang="it-IT" dirty="0" smtClean="0"/>
              <a:t>coordinamento</a:t>
            </a:r>
          </a:p>
          <a:p>
            <a:pPr algn="ctr"/>
            <a:r>
              <a:rPr lang="it-IT" dirty="0" smtClean="0"/>
              <a:t>Le parti si </a:t>
            </a:r>
            <a:r>
              <a:rPr lang="it-IT" dirty="0"/>
              <a:t>impegnano a</a:t>
            </a:r>
          </a:p>
          <a:p>
            <a:pPr algn="ctr"/>
            <a:r>
              <a:rPr lang="it-IT" dirty="0"/>
              <a:t>c</a:t>
            </a:r>
            <a:r>
              <a:rPr lang="it-IT" dirty="0" smtClean="0"/>
              <a:t>ooperare </a:t>
            </a:r>
            <a:r>
              <a:rPr lang="it-IT" dirty="0"/>
              <a:t>per costruire un’offerta di orientamento in attuazione delle linee guida regionali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324100" y="2373868"/>
            <a:ext cx="6524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500"/>
              </a:spcBef>
              <a:buClrTx/>
              <a:buFontTx/>
              <a:buNone/>
            </a:pP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638425" y="3212068"/>
            <a:ext cx="6524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500"/>
              </a:spcBef>
              <a:buClrTx/>
              <a:buFontTx/>
              <a:buNone/>
            </a:pP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152650" y="4057650"/>
            <a:ext cx="6524625" cy="1115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500"/>
              </a:spcBef>
              <a:buClrTx/>
              <a:buFontTx/>
              <a:buNone/>
            </a:pPr>
            <a:endParaRPr lang="it-IT" b="1" dirty="0" smtClean="0">
              <a:solidFill>
                <a:srgbClr val="FFC000"/>
              </a:solidFill>
            </a:endParaRPr>
          </a:p>
          <a:p>
            <a:pPr algn="ctr">
              <a:spcBef>
                <a:spcPts val="1500"/>
              </a:spcBef>
              <a:buClrTx/>
              <a:buFontTx/>
              <a:buNone/>
            </a:pPr>
            <a:r>
              <a:rPr lang="it-IT" b="1" dirty="0" smtClean="0">
                <a:solidFill>
                  <a:srgbClr val="FFC000"/>
                </a:solidFill>
              </a:rPr>
              <a:t>Regione, Province, USR, Università, associazioni datoriali, organizzazioni sindacali, CCIAA</a:t>
            </a:r>
            <a:endParaRPr lang="it-IT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43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grpId="0" nodeType="after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57200" y="704850"/>
            <a:ext cx="1704976" cy="5467350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133600" y="1771650"/>
            <a:ext cx="6705600" cy="2608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1500"/>
              </a:spcBef>
              <a:buClrTx/>
              <a:buFontTx/>
              <a:buNone/>
            </a:pPr>
            <a:r>
              <a:rPr lang="it-IT" dirty="0" smtClean="0"/>
              <a:t>Le trasformazioni chiedono alle persone di confrontarsi con livelli di complessità decisionali sempre maggiori</a:t>
            </a:r>
          </a:p>
          <a:p>
            <a:pPr algn="just">
              <a:spcBef>
                <a:spcPts val="1500"/>
              </a:spcBef>
              <a:buClrTx/>
              <a:buFontTx/>
              <a:buNone/>
            </a:pPr>
            <a:r>
              <a:rPr lang="it-IT" dirty="0" smtClean="0"/>
              <a:t>...pongono l’enfasi sull’individuo che apprende e sulla sua capacità di gestione professionale ed autonomia individuale</a:t>
            </a:r>
          </a:p>
          <a:p>
            <a:pPr algn="just">
              <a:spcBef>
                <a:spcPts val="1500"/>
              </a:spcBef>
            </a:pPr>
            <a:r>
              <a:rPr lang="it-IT" dirty="0" smtClean="0"/>
              <a:t>...nuova concezione di orientamento olistica ed integrata</a:t>
            </a:r>
            <a:endParaRPr lang="it-IT" dirty="0"/>
          </a:p>
          <a:p>
            <a:pPr algn="just">
              <a:spcBef>
                <a:spcPts val="1500"/>
              </a:spcBef>
              <a:buClrTx/>
              <a:buFontTx/>
              <a:buNone/>
            </a:pPr>
            <a:endParaRPr lang="it-IT" b="1" i="1" dirty="0" smtClean="0">
              <a:solidFill>
                <a:srgbClr val="DC2300"/>
              </a:solidFill>
              <a:latin typeface="Arial Black" pitchFamily="34" charset="0"/>
            </a:endParaRPr>
          </a:p>
          <a:p>
            <a:pPr algn="just">
              <a:spcBef>
                <a:spcPts val="0"/>
              </a:spcBef>
              <a:buClrTx/>
              <a:buFontTx/>
              <a:buNone/>
            </a:pPr>
            <a:r>
              <a:rPr lang="it-IT" b="1" i="1" dirty="0" smtClean="0">
                <a:solidFill>
                  <a:srgbClr val="DC2300"/>
                </a:solidFill>
                <a:latin typeface="Arial Black" pitchFamily="34" charset="0"/>
              </a:rPr>
              <a:t>	</a:t>
            </a:r>
            <a:endParaRPr lang="it-IT" dirty="0">
              <a:solidFill>
                <a:srgbClr val="DC230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04850" y="3943349"/>
            <a:ext cx="14478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2190750" y="3952874"/>
            <a:ext cx="6400800" cy="104776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057275" y="933450"/>
            <a:ext cx="73247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chemeClr val="bg1"/>
                </a:solidFill>
              </a:rPr>
              <a:t>A quali </a:t>
            </a:r>
            <a:r>
              <a:rPr lang="it-IT" sz="2400" b="1" dirty="0" smtClean="0">
                <a:solidFill>
                  <a:srgbClr val="019D5C"/>
                </a:solidFill>
              </a:rPr>
              <a:t>bisogni rispondere? </a:t>
            </a:r>
            <a:endParaRPr lang="it-IT" sz="2400" b="1" dirty="0">
              <a:solidFill>
                <a:srgbClr val="019D5C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971800" y="4678918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>
                <a:solidFill>
                  <a:srgbClr val="019D5C"/>
                </a:solidFill>
                <a:latin typeface="Arial Black" pitchFamily="34" charset="0"/>
              </a:rPr>
              <a:t>ORIENTAMENTO PERMANENTE</a:t>
            </a:r>
            <a:endParaRPr lang="it-IT" dirty="0">
              <a:solidFill>
                <a:srgbClr val="019D5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47674" y="619125"/>
            <a:ext cx="1704976" cy="5467350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704850" y="3943349"/>
            <a:ext cx="14478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2190750" y="3952874"/>
            <a:ext cx="6400800" cy="104776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90575" y="838200"/>
            <a:ext cx="861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chemeClr val="accent3"/>
                </a:solidFill>
              </a:rPr>
              <a:t>  FORMA</a:t>
            </a:r>
            <a:r>
              <a:rPr lang="it-IT" sz="2400" b="1" dirty="0" smtClean="0">
                <a:solidFill>
                  <a:srgbClr val="00A000"/>
                </a:solidFill>
              </a:rPr>
              <a:t>ORIENTA 2014</a:t>
            </a:r>
            <a:endParaRPr lang="it-IT" sz="2400" dirty="0">
              <a:solidFill>
                <a:srgbClr val="00A000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238375" y="1600200"/>
            <a:ext cx="652462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il Tavolo T.OR.RE ha proposto una larga e capillare azione di tipo formativo che si configuri come propedeutica sia alla implementazione delle Linee guida regionali, sia alla realizzazione di future azioni di qualificazione delle professionalità del settore</a:t>
            </a:r>
            <a:r>
              <a:rPr lang="it-IT" sz="2400" dirty="0" smtClean="0"/>
              <a:t>.</a:t>
            </a:r>
          </a:p>
          <a:p>
            <a:endParaRPr lang="it-IT" sz="1600" dirty="0"/>
          </a:p>
          <a:p>
            <a:r>
              <a:rPr lang="it-IT" sz="1600" dirty="0" smtClean="0">
                <a:solidFill>
                  <a:srgbClr val="FFC000"/>
                </a:solidFill>
              </a:rPr>
              <a:t>… </a:t>
            </a:r>
            <a:r>
              <a:rPr lang="it-IT" sz="2000" b="1" dirty="0" smtClean="0">
                <a:solidFill>
                  <a:srgbClr val="FFC000"/>
                </a:solidFill>
              </a:rPr>
              <a:t>Circa  510 operatori …</a:t>
            </a:r>
          </a:p>
          <a:p>
            <a:r>
              <a:rPr lang="it-IT" sz="2000" b="1" dirty="0">
                <a:solidFill>
                  <a:srgbClr val="FFC000"/>
                </a:solidFill>
              </a:rPr>
              <a:t>referenti di orientamento delle scuole, operatori degli uffici orientamento e </a:t>
            </a:r>
            <a:r>
              <a:rPr lang="it-IT" sz="2000" b="1" dirty="0" err="1">
                <a:solidFill>
                  <a:srgbClr val="FFC000"/>
                </a:solidFill>
              </a:rPr>
              <a:t>placement</a:t>
            </a:r>
            <a:r>
              <a:rPr lang="it-IT" sz="2000" b="1" dirty="0">
                <a:solidFill>
                  <a:srgbClr val="FFC000"/>
                </a:solidFill>
              </a:rPr>
              <a:t> delle università,  orientatori delle agenzie formative accreditate, operatori delle Province e dei </a:t>
            </a:r>
            <a:r>
              <a:rPr lang="it-IT" sz="2000" b="1" dirty="0" smtClean="0">
                <a:solidFill>
                  <a:srgbClr val="FFC000"/>
                </a:solidFill>
              </a:rPr>
              <a:t>CIOF, responsabili </a:t>
            </a:r>
            <a:r>
              <a:rPr lang="it-IT" sz="2000" b="1" dirty="0">
                <a:solidFill>
                  <a:srgbClr val="FFC000"/>
                </a:solidFill>
              </a:rPr>
              <a:t>delle </a:t>
            </a:r>
            <a:r>
              <a:rPr lang="it-IT" sz="2000" b="1" dirty="0" smtClean="0">
                <a:solidFill>
                  <a:srgbClr val="FFC000"/>
                </a:solidFill>
              </a:rPr>
              <a:t>strutture, </a:t>
            </a:r>
            <a:r>
              <a:rPr lang="it-IT" sz="2000" b="1" dirty="0">
                <a:solidFill>
                  <a:srgbClr val="FFC000"/>
                </a:solidFill>
              </a:rPr>
              <a:t>delle parti sociali e delle CCIAA e di altri </a:t>
            </a:r>
            <a:r>
              <a:rPr lang="it-IT" sz="2000" b="1" dirty="0" err="1" smtClean="0">
                <a:solidFill>
                  <a:srgbClr val="FFC000"/>
                </a:solidFill>
              </a:rPr>
              <a:t>stakeholders</a:t>
            </a:r>
            <a:endParaRPr lang="it-IT" sz="2000" b="1" dirty="0">
              <a:solidFill>
                <a:srgbClr val="FFC000"/>
              </a:solidFill>
            </a:endParaRPr>
          </a:p>
          <a:p>
            <a:endParaRPr lang="it-IT" sz="1600" dirty="0" smtClean="0"/>
          </a:p>
          <a:p>
            <a:endParaRPr lang="it-IT" sz="1600" dirty="0"/>
          </a:p>
          <a:p>
            <a:endParaRPr 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2806991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47674" y="619125"/>
            <a:ext cx="1704976" cy="4562475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704850" y="3943349"/>
            <a:ext cx="14478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2152650" y="3952874"/>
            <a:ext cx="6400800" cy="104776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609600" y="1062335"/>
            <a:ext cx="861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chemeClr val="bg1"/>
                </a:solidFill>
              </a:rPr>
              <a:t>Per INFO:</a:t>
            </a:r>
            <a:endParaRPr lang="it-IT" sz="2400" dirty="0">
              <a:solidFill>
                <a:srgbClr val="019D5C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162175" y="2000071"/>
            <a:ext cx="65246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Servizio APL – PF Lavoro e Formazione</a:t>
            </a:r>
          </a:p>
          <a:p>
            <a:pPr algn="ctr">
              <a:defRPr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Settore Orientamento</a:t>
            </a:r>
          </a:p>
          <a:p>
            <a:pPr algn="ctr">
              <a:defRPr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Paola Paolinelli</a:t>
            </a:r>
          </a:p>
          <a:p>
            <a:pPr algn="ctr">
              <a:defRPr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paolinelli.p@regione.marche.it</a:t>
            </a:r>
          </a:p>
        </p:txBody>
      </p:sp>
      <p:pic>
        <p:nvPicPr>
          <p:cNvPr id="11" name="Immagin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50" y="5334000"/>
            <a:ext cx="3581400" cy="70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447675" y="5181600"/>
            <a:ext cx="8305800" cy="0"/>
          </a:xfrm>
          <a:prstGeom prst="line">
            <a:avLst/>
          </a:prstGeom>
          <a:noFill/>
          <a:ln w="2540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9675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57200" y="704850"/>
            <a:ext cx="1704976" cy="5467350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704850" y="3943349"/>
            <a:ext cx="14478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2190750" y="3952874"/>
            <a:ext cx="6400800" cy="104776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61975" y="1162050"/>
            <a:ext cx="815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chemeClr val="bg1"/>
                </a:solidFill>
              </a:rPr>
              <a:t>Orientame</a:t>
            </a:r>
            <a:r>
              <a:rPr lang="it-IT" sz="2400" b="1" dirty="0" smtClean="0">
                <a:solidFill>
                  <a:srgbClr val="019D5C"/>
                </a:solidFill>
              </a:rPr>
              <a:t>nto e obiettivi di politica pubblica</a:t>
            </a:r>
            <a:endParaRPr lang="it-IT" sz="2400" b="1" dirty="0">
              <a:solidFill>
                <a:srgbClr val="019D5C"/>
              </a:solidFill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057400" y="5212318"/>
            <a:ext cx="66484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500"/>
              </a:spcBef>
            </a:pPr>
            <a:r>
              <a:rPr lang="it-IT" dirty="0" smtClean="0"/>
              <a:t>Sviluppo economico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171700" y="2076450"/>
            <a:ext cx="6438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Miglioramento dell’efficienza degli investimenti in istruzione e formazione </a:t>
            </a:r>
            <a:r>
              <a:rPr lang="it-IT" dirty="0" smtClean="0"/>
              <a:t>professionale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2171700" y="2825621"/>
            <a:ext cx="643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it-IT" dirty="0"/>
              <a:t>Efficienza del mercato del lavoro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2171700" y="3297793"/>
            <a:ext cx="643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it-IT" dirty="0"/>
              <a:t>Apprendimento permanente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2162175" y="4297918"/>
            <a:ext cx="643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it-IT" dirty="0"/>
              <a:t>Inclusione sociale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2438400" y="4755118"/>
            <a:ext cx="643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it-IT" dirty="0"/>
              <a:t>Equità sociale</a:t>
            </a:r>
          </a:p>
        </p:txBody>
      </p:sp>
    </p:spTree>
    <p:extLst>
      <p:ext uri="{BB962C8B-B14F-4D97-AF65-F5344CB8AC3E}">
        <p14:creationId xmlns:p14="http://schemas.microsoft.com/office/powerpoint/2010/main" val="1323875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57200" y="704850"/>
            <a:ext cx="1704976" cy="5467350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704850" y="3943349"/>
            <a:ext cx="14478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2190750" y="3952874"/>
            <a:ext cx="6400800" cy="104776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14350" y="1062335"/>
            <a:ext cx="815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</a:rPr>
              <a:t>ORIENTAM</a:t>
            </a:r>
            <a:r>
              <a:rPr lang="it-IT" sz="2400" b="1" dirty="0">
                <a:solidFill>
                  <a:srgbClr val="019D5C"/>
                </a:solidFill>
              </a:rPr>
              <a:t>ENTO secondo l’Europa…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238374" y="1905000"/>
            <a:ext cx="6429376" cy="4362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1500"/>
              </a:spcBef>
            </a:pPr>
            <a:r>
              <a:rPr lang="it-IT" sz="1600" dirty="0" smtClean="0"/>
              <a:t>La risoluzione del Consiglio Europeo su “Integrare maggiormente l’orientamento permanente nelle strategie di apprendimento permanente” del 2008 conferma la definizione di orientamento (2004), quale </a:t>
            </a:r>
          </a:p>
          <a:p>
            <a:pPr algn="just">
              <a:spcBef>
                <a:spcPts val="1500"/>
              </a:spcBef>
            </a:pPr>
            <a:r>
              <a:rPr lang="it-IT" sz="1600" dirty="0" smtClean="0"/>
              <a:t>“</a:t>
            </a:r>
            <a:r>
              <a:rPr lang="it-IT" sz="1600" i="1" dirty="0"/>
              <a:t>processo continuo che mette in grado i cittadini di ogni età, nell'arco della vita, di identificare le proprie capacità, le proprie competenze e i propri interessi, prendere decisioni in materia di istruzione, </a:t>
            </a:r>
            <a:endParaRPr lang="it-IT" sz="1600" i="1" dirty="0" smtClean="0"/>
          </a:p>
          <a:p>
            <a:pPr algn="just">
              <a:spcBef>
                <a:spcPts val="1500"/>
              </a:spcBef>
            </a:pPr>
            <a:r>
              <a:rPr lang="it-IT" sz="1600" i="1" dirty="0" smtClean="0"/>
              <a:t>formazione </a:t>
            </a:r>
            <a:r>
              <a:rPr lang="it-IT" sz="1600" i="1" dirty="0"/>
              <a:t>e occupazione nonché gestire i loro percorsi personali di vita nelle attività di istruzione e formazione, nel </a:t>
            </a:r>
            <a:r>
              <a:rPr lang="it-IT" sz="1600" i="1" dirty="0" smtClean="0"/>
              <a:t>mondo professionale e in qualsiasi altro ambiente in cui è possibile acquisire e/o sfruttare tali capacità e competenze. L’orientamento comprende attività individuali o collettive di informazione, di consulenza, di bilancio di competenze, di accompagnamento e di insegnamento delle competenze necessarie per assumere decisioni e gestire la carriera</a:t>
            </a:r>
            <a:r>
              <a:rPr lang="it-IT" sz="1600" dirty="0" smtClean="0"/>
              <a:t>”.</a:t>
            </a:r>
          </a:p>
          <a:p>
            <a:pPr algn="ctr">
              <a:spcBef>
                <a:spcPts val="1500"/>
              </a:spcBef>
              <a:buClrTx/>
              <a:buFontTx/>
              <a:buNone/>
            </a:pPr>
            <a:r>
              <a:rPr lang="it-IT" sz="1600" dirty="0" smtClean="0">
                <a:solidFill>
                  <a:srgbClr val="DC2300"/>
                </a:solidFill>
              </a:rPr>
              <a:t> </a:t>
            </a:r>
            <a:endParaRPr lang="it-IT" sz="1600" dirty="0">
              <a:solidFill>
                <a:srgbClr val="DC2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86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57200" y="704850"/>
            <a:ext cx="1704976" cy="5467350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704850" y="3943349"/>
            <a:ext cx="14478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2190750" y="3952874"/>
            <a:ext cx="6400800" cy="104776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14350" y="1062335"/>
            <a:ext cx="815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</a:rPr>
              <a:t>ORIENTAM</a:t>
            </a:r>
            <a:r>
              <a:rPr lang="it-IT" sz="2400" b="1" dirty="0">
                <a:solidFill>
                  <a:srgbClr val="019D5C"/>
                </a:solidFill>
              </a:rPr>
              <a:t>ENTO </a:t>
            </a:r>
            <a:r>
              <a:rPr lang="it-IT" sz="2400" b="1" dirty="0" smtClean="0">
                <a:solidFill>
                  <a:srgbClr val="019D5C"/>
                </a:solidFill>
              </a:rPr>
              <a:t>secondo </a:t>
            </a:r>
            <a:r>
              <a:rPr lang="it-IT" sz="2400" b="1" dirty="0">
                <a:solidFill>
                  <a:srgbClr val="019D5C"/>
                </a:solidFill>
              </a:rPr>
              <a:t>l’art.1 </a:t>
            </a:r>
            <a:r>
              <a:rPr lang="it-IT" sz="2400" b="1" dirty="0" smtClean="0">
                <a:solidFill>
                  <a:srgbClr val="019D5C"/>
                </a:solidFill>
              </a:rPr>
              <a:t>dell’Accordo…</a:t>
            </a:r>
            <a:endParaRPr lang="it-IT" sz="2400" b="1" dirty="0">
              <a:solidFill>
                <a:srgbClr val="019D5C"/>
              </a:solidFill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171700" y="2143125"/>
            <a:ext cx="6419849" cy="3654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1500"/>
              </a:spcBef>
            </a:pPr>
            <a:r>
              <a:rPr lang="it-IT" sz="1600" dirty="0"/>
              <a:t>“Con riferimento alla risoluzione del Consiglio Europeo del 21 novembre 2008 ed in considerazione dei più recenti contributi scientifici per orientamento permanente si intende</a:t>
            </a:r>
            <a:r>
              <a:rPr lang="it-IT" sz="1600" i="1" dirty="0"/>
              <a:t> </a:t>
            </a:r>
            <a:endParaRPr lang="it-IT" sz="1600" i="1" dirty="0" smtClean="0"/>
          </a:p>
          <a:p>
            <a:pPr algn="just">
              <a:spcBef>
                <a:spcPts val="1500"/>
              </a:spcBef>
            </a:pPr>
            <a:r>
              <a:rPr lang="it-IT" sz="1600" i="1" dirty="0" smtClean="0"/>
              <a:t>“</a:t>
            </a:r>
            <a:r>
              <a:rPr lang="it-IT" sz="1600" i="1" dirty="0"/>
              <a:t>il processo volto a facilitare la conoscenza di sé, del contesto formativo, occupazionale, sociale, culturale ed economico di riferimento, delle strategie messe in atto per relazionarsi e interagire </a:t>
            </a:r>
            <a:endParaRPr lang="it-IT" sz="1600" i="1" dirty="0" smtClean="0"/>
          </a:p>
          <a:p>
            <a:pPr algn="just">
              <a:spcBef>
                <a:spcPts val="1500"/>
              </a:spcBef>
            </a:pPr>
            <a:r>
              <a:rPr lang="it-IT" sz="1600" i="1" dirty="0" smtClean="0"/>
              <a:t>con </a:t>
            </a:r>
            <a:r>
              <a:rPr lang="it-IT" sz="1600" i="1" dirty="0"/>
              <a:t>tali realtà, al fine di favorire la maturazione e </a:t>
            </a:r>
            <a:r>
              <a:rPr lang="it-IT" sz="1600" i="1" dirty="0" smtClean="0"/>
              <a:t>lo sviluppo </a:t>
            </a:r>
            <a:r>
              <a:rPr lang="it-IT" sz="1600" i="1" dirty="0"/>
              <a:t>delle competenze necessarie per </a:t>
            </a:r>
            <a:r>
              <a:rPr lang="it-IT" sz="1600" i="1" dirty="0" smtClean="0"/>
              <a:t>poter definire </a:t>
            </a:r>
            <a:r>
              <a:rPr lang="it-IT" sz="1600" i="1" dirty="0"/>
              <a:t>o ridefinire autonomamente obiettivi personali e professionali aderenti al contesto, elaborare o rielaborare un progetto di vita e sostenere le scelte relative”</a:t>
            </a:r>
            <a:r>
              <a:rPr lang="it-IT" sz="1600" dirty="0"/>
              <a:t>.</a:t>
            </a:r>
          </a:p>
          <a:p>
            <a:pPr algn="ctr">
              <a:spcBef>
                <a:spcPts val="1500"/>
              </a:spcBef>
              <a:buClrTx/>
              <a:buFontTx/>
              <a:buNone/>
            </a:pPr>
            <a:r>
              <a:rPr lang="it-IT" dirty="0" smtClean="0">
                <a:solidFill>
                  <a:srgbClr val="DC2300"/>
                </a:solidFill>
              </a:rPr>
              <a:t> </a:t>
            </a:r>
            <a:endParaRPr lang="it-IT" dirty="0">
              <a:solidFill>
                <a:srgbClr val="DC2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038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57200" y="704850"/>
            <a:ext cx="1704976" cy="5467350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704850" y="3943349"/>
            <a:ext cx="14478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2190750" y="3952874"/>
            <a:ext cx="6400800" cy="104776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14350" y="1062335"/>
            <a:ext cx="815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chemeClr val="bg1"/>
                </a:solidFill>
              </a:rPr>
              <a:t>Il percorso </a:t>
            </a:r>
            <a:r>
              <a:rPr lang="it-IT" sz="2400" b="1" dirty="0" smtClean="0">
                <a:solidFill>
                  <a:srgbClr val="019D5C"/>
                </a:solidFill>
              </a:rPr>
              <a:t>di REGIONE MARCHE</a:t>
            </a:r>
            <a:endParaRPr lang="it-IT" sz="2400" b="1" dirty="0">
              <a:solidFill>
                <a:srgbClr val="019D5C"/>
              </a:solidFill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171700" y="2143125"/>
            <a:ext cx="6419849" cy="4293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1500"/>
              </a:spcBef>
            </a:pPr>
            <a:r>
              <a:rPr lang="it-IT" sz="2000" b="1" dirty="0" smtClean="0">
                <a:solidFill>
                  <a:srgbClr val="FFC000"/>
                </a:solidFill>
              </a:rPr>
              <a:t>Giugno 2012 – Istituzione del tavolo tecnico regionale per l’orientamento</a:t>
            </a:r>
          </a:p>
          <a:p>
            <a:pPr algn="just">
              <a:spcBef>
                <a:spcPts val="1500"/>
              </a:spcBef>
            </a:pPr>
            <a:r>
              <a:rPr lang="it-IT" sz="2000" b="1" dirty="0" smtClean="0">
                <a:solidFill>
                  <a:srgbClr val="FFC000"/>
                </a:solidFill>
              </a:rPr>
              <a:t>Maggio 2014 – Linee guida regionali  in materia di orientamento</a:t>
            </a:r>
          </a:p>
          <a:p>
            <a:pPr algn="just">
              <a:spcBef>
                <a:spcPts val="1500"/>
              </a:spcBef>
            </a:pPr>
            <a:endParaRPr lang="it-IT" sz="2000" dirty="0">
              <a:solidFill>
                <a:srgbClr val="FFC000"/>
              </a:solidFill>
            </a:endParaRPr>
          </a:p>
          <a:p>
            <a:pPr algn="just">
              <a:spcBef>
                <a:spcPts val="1500"/>
              </a:spcBef>
            </a:pPr>
            <a:endParaRPr lang="it-IT" sz="2000" dirty="0" smtClean="0">
              <a:solidFill>
                <a:srgbClr val="FFC000"/>
              </a:solidFill>
            </a:endParaRPr>
          </a:p>
          <a:p>
            <a:pPr algn="just">
              <a:spcBef>
                <a:spcPts val="1500"/>
              </a:spcBef>
            </a:pPr>
            <a:r>
              <a:rPr lang="it-IT" sz="2000" b="1" dirty="0" smtClean="0">
                <a:solidFill>
                  <a:srgbClr val="FFC000"/>
                </a:solidFill>
              </a:rPr>
              <a:t>Ottobre 2014 – Protocollo per l’implementazione delle Linee guida regionali</a:t>
            </a:r>
          </a:p>
          <a:p>
            <a:pPr algn="just">
              <a:spcBef>
                <a:spcPts val="1500"/>
              </a:spcBef>
            </a:pPr>
            <a:r>
              <a:rPr lang="it-IT" sz="2000" b="1" dirty="0" smtClean="0">
                <a:solidFill>
                  <a:srgbClr val="FFC000"/>
                </a:solidFill>
              </a:rPr>
              <a:t>Novembre 2014 – Formazione di sistema</a:t>
            </a:r>
          </a:p>
          <a:p>
            <a:pPr algn="just">
              <a:spcBef>
                <a:spcPts val="1500"/>
              </a:spcBef>
            </a:pPr>
            <a:r>
              <a:rPr lang="it-IT" dirty="0" smtClean="0">
                <a:solidFill>
                  <a:srgbClr val="DC2300"/>
                </a:solidFill>
              </a:rPr>
              <a:t> </a:t>
            </a:r>
            <a:endParaRPr lang="it-IT" dirty="0">
              <a:solidFill>
                <a:srgbClr val="DC2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2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57200" y="704850"/>
            <a:ext cx="1704976" cy="5467350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704850" y="3943349"/>
            <a:ext cx="14478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2190750" y="3952874"/>
            <a:ext cx="6400800" cy="104776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90550" y="1062335"/>
            <a:ext cx="815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</a:rPr>
              <a:t>Le attività </a:t>
            </a:r>
            <a:r>
              <a:rPr lang="it-IT" sz="2400" b="1" dirty="0">
                <a:solidFill>
                  <a:srgbClr val="019D5C"/>
                </a:solidFill>
              </a:rPr>
              <a:t>dell’ORIENTAMENTO</a:t>
            </a:r>
            <a:r>
              <a:rPr lang="it-IT" sz="2400" dirty="0">
                <a:solidFill>
                  <a:srgbClr val="019D5C"/>
                </a:solidFill>
              </a:rPr>
              <a:t>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90550" y="3438525"/>
            <a:ext cx="4093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bg1"/>
                </a:solidFill>
              </a:rPr>
              <a:t>Funzioni </a:t>
            </a:r>
            <a:r>
              <a:rPr lang="it-IT" sz="2400" dirty="0">
                <a:solidFill>
                  <a:schemeClr val="bg1"/>
                </a:solidFill>
              </a:rPr>
              <a:t>di </a:t>
            </a:r>
            <a:r>
              <a:rPr lang="it-IT" sz="2400" dirty="0">
                <a:solidFill>
                  <a:srgbClr val="019D5C"/>
                </a:solidFill>
              </a:rPr>
              <a:t>sistema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667000" y="4191000"/>
            <a:ext cx="2171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Assistenza tecnica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981450" y="2965966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Tutoraggio, accompagnamento</a:t>
            </a:r>
            <a:endParaRPr lang="it-IT" dirty="0">
              <a:solidFill>
                <a:srgbClr val="DC230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524250" y="253611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Consulenza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2957510" y="2106255"/>
            <a:ext cx="2700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Orientamento formativo</a:t>
            </a:r>
            <a:endParaRPr lang="it-IT" dirty="0">
              <a:solidFill>
                <a:srgbClr val="DC230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2543174" y="1676400"/>
            <a:ext cx="2981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Orientamento informativo</a:t>
            </a:r>
            <a:endParaRPr lang="it-IT" dirty="0">
              <a:solidFill>
                <a:srgbClr val="DC230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171825" y="4617164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Formazione operatori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3705225" y="5043328"/>
            <a:ext cx="3486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Promozione della qualità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181475" y="5469493"/>
            <a:ext cx="2171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Ricerca e sviluppo</a:t>
            </a:r>
          </a:p>
        </p:txBody>
      </p:sp>
    </p:spTree>
    <p:extLst>
      <p:ext uri="{BB962C8B-B14F-4D97-AF65-F5344CB8AC3E}">
        <p14:creationId xmlns:p14="http://schemas.microsoft.com/office/powerpoint/2010/main" val="3717455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57200" y="704850"/>
            <a:ext cx="1704976" cy="5467350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704850" y="3943349"/>
            <a:ext cx="14478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2105025" y="3971923"/>
            <a:ext cx="6400800" cy="104776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90550" y="1062335"/>
            <a:ext cx="815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chemeClr val="bg1"/>
                </a:solidFill>
              </a:rPr>
              <a:t>Funzioni   </a:t>
            </a:r>
            <a:r>
              <a:rPr lang="it-IT" sz="2400" b="1" dirty="0" smtClean="0">
                <a:solidFill>
                  <a:srgbClr val="00A000"/>
                </a:solidFill>
              </a:rPr>
              <a:t>della Regione </a:t>
            </a:r>
            <a:r>
              <a:rPr lang="it-IT" sz="2400" b="1" dirty="0" smtClean="0">
                <a:solidFill>
                  <a:schemeClr val="bg1"/>
                </a:solidFill>
              </a:rPr>
              <a:t>Le attività</a:t>
            </a:r>
            <a:endParaRPr lang="it-IT" sz="2400" dirty="0">
              <a:solidFill>
                <a:srgbClr val="019D5C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90550" y="3438525"/>
            <a:ext cx="4093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</a:rPr>
              <a:t>      Azioni</a:t>
            </a:r>
            <a:endParaRPr lang="it-IT" sz="2400" b="1" dirty="0">
              <a:solidFill>
                <a:srgbClr val="019D5C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286000" y="4191000"/>
            <a:ext cx="255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2060"/>
                </a:solidFill>
              </a:rPr>
              <a:t>Monitoraggio attività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524250" y="253611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</a:t>
            </a:r>
            <a:r>
              <a:rPr lang="it-IT" dirty="0" smtClean="0"/>
              <a:t>accordo 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2957510" y="2106255"/>
            <a:ext cx="2700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Coordinamento</a:t>
            </a:r>
            <a:endParaRPr lang="it-IT" dirty="0">
              <a:solidFill>
                <a:srgbClr val="DC230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2543174" y="1676400"/>
            <a:ext cx="2981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Indirizzo</a:t>
            </a:r>
            <a:endParaRPr lang="it-IT" dirty="0">
              <a:solidFill>
                <a:srgbClr val="DC230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171824" y="4617164"/>
            <a:ext cx="5133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2060"/>
                </a:solidFill>
              </a:rPr>
              <a:t>Qualificazione delle competenze degli orientatori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705225" y="5043328"/>
            <a:ext cx="4219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2060"/>
                </a:solidFill>
              </a:rPr>
              <a:t>Miglioramento della qualità dei servizi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181475" y="5469493"/>
            <a:ext cx="4124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2060"/>
                </a:solidFill>
              </a:rPr>
              <a:t>Strategie per lo sviluppo del sistema 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4705349" y="4191000"/>
            <a:ext cx="3600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2060"/>
                </a:solidFill>
              </a:rPr>
              <a:t>Ottimizzazione delle risorse</a:t>
            </a:r>
            <a:endParaRPr lang="it-IT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516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57200" y="704850"/>
            <a:ext cx="1704976" cy="5467350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704850" y="3943349"/>
            <a:ext cx="14478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81000" y="1038225"/>
            <a:ext cx="7677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chemeClr val="bg1"/>
                </a:solidFill>
              </a:rPr>
              <a:t>IL SISTEMA </a:t>
            </a:r>
            <a:r>
              <a:rPr lang="it-IT" sz="2400" b="1" dirty="0">
                <a:solidFill>
                  <a:srgbClr val="019D5C"/>
                </a:solidFill>
              </a:rPr>
              <a:t>REGIONALE DI </a:t>
            </a:r>
            <a:r>
              <a:rPr lang="it-IT" sz="2400" b="1" dirty="0" smtClean="0">
                <a:solidFill>
                  <a:srgbClr val="019D5C"/>
                </a:solidFill>
              </a:rPr>
              <a:t>ORIENTAMENTO</a:t>
            </a:r>
            <a:endParaRPr lang="it-IT" sz="2400" dirty="0">
              <a:solidFill>
                <a:srgbClr val="019D5C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133600" y="1371600"/>
            <a:ext cx="2847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19D5C"/>
                </a:solidFill>
              </a:rPr>
              <a:t>PERMANENTE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476250" y="4495800"/>
            <a:ext cx="2895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chemeClr val="bg1"/>
                </a:solidFill>
              </a:rPr>
              <a:t>T.OR.RE. </a:t>
            </a:r>
            <a:endParaRPr lang="it-IT" sz="1600" dirty="0" smtClean="0">
              <a:solidFill>
                <a:schemeClr val="bg1"/>
              </a:solidFill>
            </a:endParaRPr>
          </a:p>
          <a:p>
            <a:r>
              <a:rPr lang="it-IT" sz="1600" dirty="0" smtClean="0">
                <a:solidFill>
                  <a:schemeClr val="bg1"/>
                </a:solidFill>
              </a:rPr>
              <a:t>(</a:t>
            </a:r>
            <a:r>
              <a:rPr lang="it-IT" sz="1600" dirty="0" err="1">
                <a:solidFill>
                  <a:schemeClr val="bg1"/>
                </a:solidFill>
              </a:rPr>
              <a:t>dgr</a:t>
            </a:r>
            <a:r>
              <a:rPr lang="it-IT" sz="1600" dirty="0">
                <a:solidFill>
                  <a:schemeClr val="bg1"/>
                </a:solidFill>
              </a:rPr>
              <a:t> 1023/2012)</a:t>
            </a:r>
          </a:p>
          <a:p>
            <a:endParaRPr lang="it-IT" dirty="0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743200"/>
            <a:ext cx="3439114" cy="3886199"/>
          </a:xfrm>
          <a:prstGeom prst="rect">
            <a:avLst/>
          </a:prstGeom>
        </p:spPr>
      </p:pic>
      <p:sp>
        <p:nvSpPr>
          <p:cNvPr id="13" name="CasellaDiTesto 12"/>
          <p:cNvSpPr txBox="1"/>
          <p:nvPr/>
        </p:nvSpPr>
        <p:spPr>
          <a:xfrm>
            <a:off x="2133599" y="1931075"/>
            <a:ext cx="46340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A livello tecnico-operativo, il sistema regionale di orientamento permanente è fondato sulla collaborazione organica tra i soggetti istituzionali competenti in tale materia ed implica una corresponsabilità di tutti i </a:t>
            </a:r>
            <a:r>
              <a:rPr lang="it-IT" dirty="0" smtClean="0"/>
              <a:t>componenti rispetto </a:t>
            </a:r>
            <a:r>
              <a:rPr lang="it-IT" dirty="0"/>
              <a:t>ai bisogni della persona nei diversi momenti della vita.  </a:t>
            </a:r>
          </a:p>
        </p:txBody>
      </p:sp>
      <p:sp>
        <p:nvSpPr>
          <p:cNvPr id="4" name="Rettangolo 3"/>
          <p:cNvSpPr/>
          <p:nvPr/>
        </p:nvSpPr>
        <p:spPr>
          <a:xfrm>
            <a:off x="2190750" y="3952874"/>
            <a:ext cx="3905250" cy="104775"/>
          </a:xfrm>
          <a:prstGeom prst="rect">
            <a:avLst/>
          </a:prstGeom>
          <a:solidFill>
            <a:srgbClr val="019D5C"/>
          </a:solidFill>
          <a:ln>
            <a:solidFill>
              <a:srgbClr val="019D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2320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2999</TotalTime>
  <Words>1312</Words>
  <Application>Microsoft Office PowerPoint</Application>
  <PresentationFormat>Presentazione su schermo (4:3)</PresentationFormat>
  <Paragraphs>169</Paragraphs>
  <Slides>21</Slides>
  <Notes>21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6" baseType="lpstr">
      <vt:lpstr>Arial</vt:lpstr>
      <vt:lpstr>Arial Black</vt:lpstr>
      <vt:lpstr>Calibri</vt:lpstr>
      <vt:lpstr>Verdana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Ilaria Conti</dc:creator>
  <cp:lastModifiedBy>marco pinna</cp:lastModifiedBy>
  <cp:revision>327</cp:revision>
  <cp:lastPrinted>2014-10-07T12:41:15Z</cp:lastPrinted>
  <dcterms:created xsi:type="dcterms:W3CDTF">1601-01-01T00:00:00Z</dcterms:created>
  <dcterms:modified xsi:type="dcterms:W3CDTF">2014-10-07T14:51:15Z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