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7" r:id="rId5"/>
    <p:sldId id="261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58B"/>
    <a:srgbClr val="69CAE1"/>
    <a:srgbClr val="818DC9"/>
    <a:srgbClr val="F8525E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52" autoAdjust="0"/>
  </p:normalViewPr>
  <p:slideViewPr>
    <p:cSldViewPr>
      <p:cViewPr varScale="1">
        <p:scale>
          <a:sx n="78" d="100"/>
          <a:sy n="78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55A490-16F1-4334-8E87-C151773E14ED}" type="datetimeFigureOut">
              <a:rPr lang="it-IT"/>
              <a:pPr>
                <a:defRPr/>
              </a:pPr>
              <a:t>30/06/2014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0AC92A-9A3F-4C0D-BD5C-282CC842A3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611DE5-E033-4142-97B0-819E84399D6E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BBED-618E-4D0C-92EF-4192356BE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17B1-FFFD-44D1-B10A-467BDCC5BE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084B-AA62-406B-8037-CFEB9F97D5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0F68-D178-4277-9898-C8E044719D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A87E-CED5-47C3-B245-8727E2A936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0DBA-1F21-46BB-BD58-EC19D5AC3F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4C02-E3BA-4008-B691-8982386B57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968F1-D769-40E4-92AF-886983E2ED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C89F-2208-4956-A203-780BBCA74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3D4BD-6B6C-4E2C-BCCE-CBA7FA6054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41B-D1E3-4822-9986-8379DAD40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02C161-844C-4F1B-ACF3-139C82B5B3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772400" cy="2159769"/>
          </a:xfrm>
        </p:spPr>
        <p:txBody>
          <a:bodyPr/>
          <a:lstStyle/>
          <a:p>
            <a:pPr eaLnBrk="1" hangingPunct="1"/>
            <a:r>
              <a:rPr lang="it-IT" b="1" i="1" dirty="0" smtClean="0">
                <a:solidFill>
                  <a:srgbClr val="00B0F0"/>
                </a:solidFill>
                <a:latin typeface="Brush Script MT" pitchFamily="66" charset="0"/>
              </a:rPr>
              <a:t>Una giornata con la Protezione Civile a</a:t>
            </a:r>
            <a:br>
              <a:rPr lang="it-IT" b="1" i="1" dirty="0" smtClean="0">
                <a:solidFill>
                  <a:srgbClr val="00B0F0"/>
                </a:solidFill>
                <a:latin typeface="Brush Script MT" pitchFamily="66" charset="0"/>
              </a:rPr>
            </a:br>
            <a:r>
              <a:rPr lang="it-IT" b="1" i="1" dirty="0" smtClean="0">
                <a:solidFill>
                  <a:srgbClr val="00B0F0"/>
                </a:solidFill>
                <a:latin typeface="Brush Script MT" pitchFamily="66" charset="0"/>
              </a:rPr>
              <a:t>Santo </a:t>
            </a:r>
            <a:r>
              <a:rPr lang="it-IT" b="1" i="1" dirty="0" smtClean="0">
                <a:solidFill>
                  <a:srgbClr val="00B0F0"/>
                </a:solidFill>
                <a:latin typeface="Brush Script MT" pitchFamily="66" charset="0"/>
              </a:rPr>
              <a:t>Stefano </a:t>
            </a:r>
            <a:r>
              <a:rPr lang="it-IT" b="1" i="1" dirty="0" smtClean="0">
                <a:solidFill>
                  <a:srgbClr val="00B0F0"/>
                </a:solidFill>
                <a:latin typeface="Brush Script MT" pitchFamily="66" charset="0"/>
              </a:rPr>
              <a:t>Magra</a:t>
            </a:r>
            <a:endParaRPr lang="it-IT" b="1" i="1" dirty="0" smtClean="0">
              <a:solidFill>
                <a:srgbClr val="00B0F0"/>
              </a:solidFill>
              <a:latin typeface="Brush Script MT" pitchFamily="66" charset="0"/>
            </a:endParaRPr>
          </a:p>
        </p:txBody>
      </p:sp>
      <p:pic>
        <p:nvPicPr>
          <p:cNvPr id="6" name="Immagine 5" descr="iiscaboto LOGO.jpg"/>
          <p:cNvPicPr>
            <a:picLocks noChangeAspect="1"/>
          </p:cNvPicPr>
          <p:nvPr/>
        </p:nvPicPr>
        <p:blipFill>
          <a:blip r:embed="rId2" cstate="print"/>
          <a:srcRect r="24295"/>
          <a:stretch>
            <a:fillRect/>
          </a:stretch>
        </p:blipFill>
        <p:spPr>
          <a:xfrm>
            <a:off x="8135888" y="0"/>
            <a:ext cx="1008112" cy="78296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8000"/>
            <a:lum/>
          </a:blip>
          <a:srcRect/>
          <a:stretch>
            <a:fillRect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b="1" smtClean="0">
                <a:solidFill>
                  <a:srgbClr val="7030A0"/>
                </a:solidFill>
                <a:latin typeface="Brush Script MT" pitchFamily="66" charset="0"/>
              </a:rPr>
              <a:t>I nostri pensieri…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r>
              <a:rPr lang="it-IT" sz="3600" b="1" smtClean="0">
                <a:latin typeface="Monotype Corsiva" pitchFamily="66" charset="0"/>
              </a:rPr>
              <a:t>Noi pensiamo che i volontari della protezione civile siano degli eroi, che non solo aiutano le persone in difficoltà ma mettono anche  a  disposizione il loro tempo nonostante abbiamo altri impegni come il lavoro, la propria famiglia e la propria vita.</a:t>
            </a:r>
            <a:br>
              <a:rPr lang="it-IT" sz="3600" b="1" smtClean="0">
                <a:latin typeface="Monotype Corsiva" pitchFamily="66" charset="0"/>
              </a:rPr>
            </a:br>
            <a:endParaRPr lang="it-IT" sz="3600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75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40313_1603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7848872" cy="5184576"/>
          </a:xfrm>
          <a:effectLst>
            <a:softEdge rad="112500"/>
          </a:effectLst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b="1" smtClean="0">
                <a:latin typeface="Monotype Corsiva" pitchFamily="66" charset="0"/>
              </a:rPr>
              <a:t>    </a:t>
            </a:r>
            <a:r>
              <a:rPr lang="it-IT" sz="2800" b="1" smtClean="0">
                <a:solidFill>
                  <a:schemeClr val="bg1"/>
                </a:solidFill>
                <a:latin typeface="Monotype Corsiva" pitchFamily="66" charset="0"/>
              </a:rPr>
              <a:t>Una delle prime norme in tema di protezione civile, fu il regio decreto legge 2 settembre 1919 n. 1915, anche se invero limitato ai soli terremoti. Tale decreto statuiva che il Ministero dei Lavori Pubblici fosse l’autorità responsabile della direzione e del coordinamento dei soccorsi, da cui dipendono tutte le autorità civili, militari e locali. La prima vera svolta si ha nel 1970: infatti viene promulgata la legge 8 dicembre 1970 n. 996 ("</a:t>
            </a:r>
            <a:r>
              <a:rPr lang="it-IT" sz="2800" b="1" i="1" smtClean="0">
                <a:solidFill>
                  <a:schemeClr val="bg1"/>
                </a:solidFill>
                <a:latin typeface="Monotype Corsiva" pitchFamily="66" charset="0"/>
              </a:rPr>
              <a:t>Norme sul soccorso e l'assistenza alle popolazioni colpite da calamità</a:t>
            </a:r>
            <a:r>
              <a:rPr lang="it-IT" sz="2800" b="1" smtClean="0">
                <a:solidFill>
                  <a:schemeClr val="bg1"/>
                </a:solidFill>
                <a:latin typeface="Monotype Corsiva" pitchFamily="66" charset="0"/>
              </a:rPr>
              <a:t>"). Si hanno, così, per la prima volta, disposizioni di carattere generale che prevedono un'articolata organizzazione di protezione civile; ancora però non si parla di previsione e prevenzione.</a:t>
            </a:r>
            <a:endParaRPr lang="it-IT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b="1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La storia</a:t>
            </a:r>
            <a:endParaRPr lang="it-IT" sz="6000" b="1" dirty="0">
              <a:solidFill>
                <a:schemeClr val="accent6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Protezione Civile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800" b="1" smtClean="0">
                <a:latin typeface="Monotype Corsiva" pitchFamily="66" charset="0"/>
              </a:rPr>
              <a:t>È un organo della Repubblica Italiana proposto alle attività di protezione civile, facente capo alla Presidenza del Consiglio dei ministri della Repubblica Italiana. Esso si occupa a livello nazionale della previsione, prevenzione, gestione e superamento di disastri, calamità, umane e naturali, di situazioni di emergenza, di eventi straordinari ed in generale anche ad attività di difesa civile. Può anche avvalersi della collaborazione dei soggetti operanti nell'ambito del servizio civile nazionale.</a:t>
            </a:r>
          </a:p>
        </p:txBody>
      </p:sp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Unità Cinofila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3600" b="1" smtClean="0">
                <a:latin typeface="Monotype Corsiva" pitchFamily="66" charset="0"/>
              </a:rPr>
              <a:t>È il dipartimento che si occupa nell’ addestramento dei cani. Il migliore amico dell’uomo, ha una intelligenza olfattiva, ecco perché la protezione civile ha pensato di utilizzare i cani per ritrovare le persone disperse o resti umani.  </a:t>
            </a:r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6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Composizione del campo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latin typeface="Monotype Corsiva" pitchFamily="66" charset="0"/>
              </a:rPr>
              <a:t>Le tende dei campi di accoglienza  vengono montati nei posti sicuri come i campi di calcio e i piazzali, preferibilmente lontani dalle sorgenti d’acqua.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latin typeface="Monotype Corsiva" pitchFamily="66" charset="0"/>
              </a:rPr>
              <a:t>In ogni campo ci  possono essere: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latin typeface="Monotype Corsiva" pitchFamily="66" charset="0"/>
              </a:rPr>
              <a:t>tende che usano come sala da pranzo, una cucina mobile, 4 bagni chimici (2 femminili e 2 maschili), una tenda riservata ad un primo intervento avanzato.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latin typeface="Monotype Corsiva" pitchFamily="66" charset="0"/>
              </a:rPr>
              <a:t>In un campo mettono circa 30 tende, dove  in ciascuna possono starci più o meno 6 persone.  </a:t>
            </a:r>
          </a:p>
        </p:txBody>
      </p:sp>
      <p:pic>
        <p:nvPicPr>
          <p:cNvPr id="4" name="Immagine 3" descr="20140313_1603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hangingPunct="1">
              <a:defRPr/>
            </a:pPr>
            <a:r>
              <a:rPr lang="it-IT" sz="23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I mezzi </a:t>
            </a:r>
          </a:p>
        </p:txBody>
      </p:sp>
      <p:pic>
        <p:nvPicPr>
          <p:cNvPr id="5" name="Immagine 4" descr="DSC_0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>
              <a:defRPr/>
            </a:pPr>
            <a:r>
              <a:rPr lang="it-IT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Magazzino </a:t>
            </a:r>
          </a:p>
        </p:txBody>
      </p:sp>
      <p:pic>
        <p:nvPicPr>
          <p:cNvPr id="3" name="Immagine 2" descr="DSC_00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DSC_00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89306">
            <a:off x="-904875" y="1839913"/>
            <a:ext cx="62912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DSC_00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76250"/>
            <a:ext cx="34671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DSC_008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60350"/>
            <a:ext cx="3576638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0825" y="1628775"/>
            <a:ext cx="2881313" cy="151288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Monotype Corsiva" pitchFamily="66" charset="0"/>
              </a:rPr>
              <a:t>Arpal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>
                <a:latin typeface="Monotype Corsiva" pitchFamily="66" charset="0"/>
              </a:rPr>
              <a:t>“</a:t>
            </a:r>
            <a:r>
              <a:rPr lang="it-IT" sz="1400" dirty="0">
                <a:latin typeface="Monotype Corsiva" pitchFamily="66" charset="0"/>
              </a:rPr>
              <a:t>Agenzia regionale per la    protezione dell'ambiente ligure</a:t>
            </a:r>
            <a:r>
              <a:rPr lang="it-IT" sz="3200" dirty="0">
                <a:latin typeface="Monotype Corsiva" pitchFamily="66" charset="0"/>
              </a:rPr>
              <a:t>.”</a:t>
            </a:r>
            <a:endParaRPr lang="it-IT" sz="2000" dirty="0">
              <a:latin typeface="Monotype Corsiva" pitchFamily="66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1403350" y="3284538"/>
            <a:ext cx="50482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268" name="Tito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it-IT" sz="6000" b="1" smtClean="0">
                <a:solidFill>
                  <a:srgbClr val="818DC9"/>
                </a:solidFill>
                <a:latin typeface="Brush Script MT" pitchFamily="66" charset="0"/>
              </a:rPr>
              <a:t>Procedura di comunicazione allerta</a:t>
            </a:r>
          </a:p>
        </p:txBody>
      </p:sp>
      <p:sp>
        <p:nvSpPr>
          <p:cNvPr id="10" name="Ovale 9"/>
          <p:cNvSpPr/>
          <p:nvPr/>
        </p:nvSpPr>
        <p:spPr>
          <a:xfrm>
            <a:off x="323850" y="4076700"/>
            <a:ext cx="2519363" cy="108108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Monotype Corsiva" pitchFamily="66" charset="0"/>
              </a:rPr>
              <a:t>Funzionario</a:t>
            </a:r>
            <a:r>
              <a:rPr lang="it-IT" dirty="0"/>
              <a:t> </a:t>
            </a:r>
          </a:p>
        </p:txBody>
      </p:sp>
      <p:sp>
        <p:nvSpPr>
          <p:cNvPr id="14" name="Freccia in giù 13"/>
          <p:cNvSpPr/>
          <p:nvPr/>
        </p:nvSpPr>
        <p:spPr>
          <a:xfrm rot="16140000">
            <a:off x="1938337" y="5776913"/>
            <a:ext cx="512763" cy="712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700338" y="5229225"/>
            <a:ext cx="2951162" cy="151288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Monotype Corsiva" pitchFamily="66" charset="0"/>
              </a:rPr>
              <a:t>Le quattro prefetture della Liguria</a:t>
            </a:r>
          </a:p>
        </p:txBody>
      </p:sp>
      <p:sp>
        <p:nvSpPr>
          <p:cNvPr id="16" name="Freccia in su 15"/>
          <p:cNvSpPr/>
          <p:nvPr/>
        </p:nvSpPr>
        <p:spPr>
          <a:xfrm>
            <a:off x="6804025" y="5516563"/>
            <a:ext cx="576263" cy="649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651500" y="4221163"/>
            <a:ext cx="2879725" cy="100806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b="1" dirty="0">
                <a:latin typeface="Monotype Corsiva" pitchFamily="66" charset="0"/>
              </a:rPr>
              <a:t>Comuni</a:t>
            </a:r>
            <a:r>
              <a:rPr lang="it-IT" sz="2000" dirty="0">
                <a:latin typeface="Algerian" pitchFamily="82" charset="0"/>
              </a:rPr>
              <a:t> 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1403350" y="5300663"/>
            <a:ext cx="431800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Freccia in giù 18"/>
          <p:cNvSpPr/>
          <p:nvPr/>
        </p:nvSpPr>
        <p:spPr>
          <a:xfrm rot="16140000">
            <a:off x="5970588" y="5705475"/>
            <a:ext cx="512762" cy="712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Freccia in su 19"/>
          <p:cNvSpPr/>
          <p:nvPr/>
        </p:nvSpPr>
        <p:spPr>
          <a:xfrm>
            <a:off x="6732588" y="3429000"/>
            <a:ext cx="576262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867400" y="2060575"/>
            <a:ext cx="2376488" cy="115252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latin typeface="Monotype Corsiva" pitchFamily="66" charset="0"/>
              </a:rPr>
              <a:t>Popolazione</a:t>
            </a:r>
            <a:r>
              <a:rPr lang="it-IT" dirty="0"/>
              <a:t> 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0" y="260648"/>
            <a:ext cx="8532440" cy="6597352"/>
          </a:xfrm>
          <a:prstGeom prst="rect">
            <a:avLst/>
          </a:prstGeom>
          <a:blipFill dpi="0" rotWithShape="1">
            <a:blip r:embed="rId3" cstate="print">
              <a:alphaModFix amt="86000"/>
              <a:lum bright="17000" contrast="-13000"/>
            </a:blip>
            <a:srcRect/>
            <a:tile tx="6350" ty="83820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it-IT" sz="3200" b="1" kern="0" dirty="0">
              <a:solidFill>
                <a:srgbClr val="8B458B"/>
              </a:solidFill>
              <a:latin typeface="Monotype Corsiva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4800" b="1" kern="0" dirty="0">
                <a:latin typeface="Monotype Corsiva" pitchFamily="66" charset="0"/>
                <a:cs typeface="+mn-cs"/>
              </a:rPr>
              <a:t>In caso di disastri atmosferici la protezione civile usa i walkie-talkie dato che le </a:t>
            </a:r>
            <a:r>
              <a:rPr lang="it-IT" sz="4800" b="1" kern="0" dirty="0">
                <a:latin typeface="Monotype Corsiva" pitchFamily="66" charset="0"/>
                <a:cs typeface="+mn-cs"/>
              </a:rPr>
              <a:t>linee </a:t>
            </a:r>
            <a:r>
              <a:rPr lang="it-IT" sz="4800" b="1" kern="0" dirty="0">
                <a:latin typeface="Monotype Corsiva" pitchFamily="66" charset="0"/>
                <a:cs typeface="+mn-cs"/>
              </a:rPr>
              <a:t>telefoniche non funzionano come dovuto.</a:t>
            </a:r>
            <a:br>
              <a:rPr lang="it-IT" sz="4800" b="1" kern="0" dirty="0">
                <a:latin typeface="Monotype Corsiva" pitchFamily="66" charset="0"/>
                <a:cs typeface="+mn-cs"/>
              </a:rPr>
            </a:br>
            <a:r>
              <a:rPr lang="it-IT" sz="4800" b="1" kern="0" dirty="0">
                <a:latin typeface="Monotype Corsiva" pitchFamily="66" charset="0"/>
                <a:cs typeface="+mn-cs"/>
              </a:rPr>
              <a:t>Si consiglia di usare il cellulare solo in caso d’emergenza.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it-IT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1.2766E-6 L 0.0474 0.00462 " pathEditMode="relative" rAng="0" ptsTypes="AA">
                                      <p:cBhvr>
                                        <p:cTn id="46" dur="2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4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268" grpId="0"/>
      <p:bldP spid="10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434</Words>
  <Application>Microsoft Office PowerPoint</Application>
  <PresentationFormat>Presentazione su schermo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Brush Script MT</vt:lpstr>
      <vt:lpstr>Blackadder ITC</vt:lpstr>
      <vt:lpstr>Monotype Corsiva</vt:lpstr>
      <vt:lpstr>Algerian</vt:lpstr>
      <vt:lpstr>Struttura predefinita</vt:lpstr>
      <vt:lpstr>Una giornata con la Protezione Civile a Santo Stefano Magra</vt:lpstr>
      <vt:lpstr>Diapositiva 2</vt:lpstr>
      <vt:lpstr>La storia</vt:lpstr>
      <vt:lpstr>Protezione Civile</vt:lpstr>
      <vt:lpstr>Unità Cinofila </vt:lpstr>
      <vt:lpstr>Composizione del campo </vt:lpstr>
      <vt:lpstr>I mezzi </vt:lpstr>
      <vt:lpstr>Magazzino </vt:lpstr>
      <vt:lpstr>Procedura di comunicazione allerta</vt:lpstr>
      <vt:lpstr>I nostri pensieri…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Protezione civile e auto protezione</dc:title>
  <dc:creator>Dennise</dc:creator>
  <cp:lastModifiedBy>didattica1</cp:lastModifiedBy>
  <cp:revision>39</cp:revision>
  <dcterms:created xsi:type="dcterms:W3CDTF">2014-03-18T13:28:28Z</dcterms:created>
  <dcterms:modified xsi:type="dcterms:W3CDTF">2014-06-30T10:42:15Z</dcterms:modified>
</cp:coreProperties>
</file>